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4"/>
    <p:sldMasterId id="2147483739" r:id="rId5"/>
    <p:sldMasterId id="2147483740" r:id="rId6"/>
    <p:sldMasterId id="21474837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5143500" cx="9144000"/>
  <p:notesSz cx="6858000" cy="9144000"/>
  <p:embeddedFontLst>
    <p:embeddedFont>
      <p:font typeface="Anton"/>
      <p:regular r:id="rId60"/>
    </p:embeddedFont>
    <p:embeddedFont>
      <p:font typeface="Helvetica Neue"/>
      <p:regular r:id="rId61"/>
      <p:bold r:id="rId62"/>
      <p:italic r:id="rId63"/>
      <p:boldItalic r:id="rId64"/>
    </p:embeddedFont>
    <p:embeddedFont>
      <p:font typeface="Helvetica Neue Light"/>
      <p:regular r:id="rId65"/>
      <p:bold r:id="rId66"/>
      <p:italic r:id="rId67"/>
      <p:boldItalic r:id="rId68"/>
    </p:embeddedFont>
    <p:embeddedFont>
      <p:font typeface="DM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2" Type="http://schemas.openxmlformats.org/officeDocument/2006/relationships/font" Target="fonts/DMSans-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2.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4.xml"/><Relationship Id="rId66" Type="http://schemas.openxmlformats.org/officeDocument/2006/relationships/font" Target="fonts/HelveticaNeueLight-bold.fntdata"/><Relationship Id="rId21" Type="http://schemas.openxmlformats.org/officeDocument/2006/relationships/slide" Target="slides/slide13.xml"/><Relationship Id="rId65" Type="http://schemas.openxmlformats.org/officeDocument/2006/relationships/font" Target="fonts/HelveticaNeueLight-regular.fntdata"/><Relationship Id="rId24" Type="http://schemas.openxmlformats.org/officeDocument/2006/relationships/slide" Target="slides/slide16.xml"/><Relationship Id="rId68" Type="http://schemas.openxmlformats.org/officeDocument/2006/relationships/font" Target="fonts/HelveticaNeueLight-boldItalic.fntdata"/><Relationship Id="rId23" Type="http://schemas.openxmlformats.org/officeDocument/2006/relationships/slide" Target="slides/slide15.xml"/><Relationship Id="rId67" Type="http://schemas.openxmlformats.org/officeDocument/2006/relationships/font" Target="fonts/HelveticaNeueLight-italic.fntdata"/><Relationship Id="rId60" Type="http://schemas.openxmlformats.org/officeDocument/2006/relationships/font" Target="fonts/Anton-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7da238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27da238b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153af47c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153af47c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código “from scratch” comprende de la diapositiva 12 a la diapositiva 20. ¡Analiza tus tiempos! El desarrollo “from scratch” implica que el estudiante repase de raíz el código que ha venido trabajando. Esto puede ayudarlos a que solidifiquen las estructuras principales de su servidor, brindándoles más confianza al entender que “es lo mismo que ya vieron”.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Sin embargo, consideras que tu grupo puede trabajar perfectamente sin necesidad de este “from scratch”, puedes optar por entregar la estructura base (es decir, el proyecto ya con el código correspondiente a las diapositivas 12 a 20, y comenzar a trabajar la clase desde ahí, sin embargo, recuerda medir tu tiempo para que no te sobren minutos si decides retirar esto.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5a39d1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35a39d1f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5a39d1f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5a39d1f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5a39d1f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5a39d1f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5a39d1f4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35a39d1f4e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5a39d1f4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5a39d1f4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5a39d1f4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5a39d1f4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Generamos router que se importa en la línea 4 y se utiliza en la línea 17 de nuestro archivo app.js</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5a39d1f4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5a39d1f4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Recuerda mencionar la estructura de layouts que debe seguir handlebars para poder renderizar correctamente las vistas, de otra forma no podremos renderizar nada.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5a39d1f4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5a39d1f4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NOTA: Recuerda que, si en este punto alguien pregunta de dónde se sacó la ruta /socket.io/socket.io.js, comentar que es una ruta que podemos acceder en el momento que instalamos socket.io en el node_modules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5a39d1f4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5a39d1f4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2b82de45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32b82de45c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05406917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305406917f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35a39d1f4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35a39d1f4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35a39d1f4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35a39d1f4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5a39d1f4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35a39d1f4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50732f2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50732f2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5a39d1f4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5a39d1f4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5a39d1f4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35a39d1f4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5a39d1f4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5a39d1f4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5a39d1f4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5a39d1f4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5a39d1f4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5a39d1f4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5a39d1f4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5a39d1f4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5a39d1f4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35a39d1f4e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35a39d1f4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35a39d1f4e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0ee9a42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130ee9a425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5a39d1f4e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35a39d1f4e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0540691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305406917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5a39d1f4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35a39d1f4e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Trabajaremos con un enfoque de linkeo con Github, de manera que es importante que corrobores que tus estudiantes saben subir su repositorio a github (Estamos en un curso avanzado, de manera que seguro serán a lo mucho 1 o 2 los que no sepan). Si consideras que los tiempos comienzan a estar apretados en este punto de la clase, haz la carga de tu chat al repositorio de manera rápida, en caso de que consideres que te falta tiempo por cubrir, puedes hacer el proceso de subida de proyecto a Github de manera lenta y mejor explicada (aunque no es el objetivo de la clase, nunca deja de ser útil)</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5a39d1f4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35a39d1f4e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05406917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305406917f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32b82de45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32b82de45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5a39d1f4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35a39d1f4e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3a95ca1c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33a95ca1c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5a39d1f4e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35a39d1f4e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3a95ca1c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3a95ca1c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NOTA: Te recomiendo enormemente que practiques esta parte antes de dar la clase. La versión mencionada es al momento de la generación de esta clase, si ha habido algún cambio en Glitch.com o en su versionado, es importante que te anticipes y lo practiques antes de la clase.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33e31f48ca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33e31f48ca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2fcaf8f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32fcaf8f6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287736b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2287736ba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7da238b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27da238b6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 razón de esta diapositiva se debe a que algunos estudiantes consideran que, al ser una clase meramente práctica, en ocasiones no es necesario seguir la clase completamente, por lo que pueden sólo dejar la clase “abierta”, para hacer acto de presencia, o bien incluso expresando “Yo lo hago después en grabación”. Ésto hace que los estudiantes que se dispersen, al momento de querer seguir el código en la clase, pueden presentar dudas que </a:t>
            </a:r>
            <a:r>
              <a:rPr b="1" lang="es">
                <a:latin typeface="DM Sans"/>
                <a:ea typeface="DM Sans"/>
                <a:cs typeface="DM Sans"/>
                <a:sym typeface="DM Sans"/>
              </a:rPr>
              <a:t>ya no podrás resolver, porque no quisieron aclararla en vivo</a:t>
            </a:r>
            <a:r>
              <a:rPr lang="es">
                <a:latin typeface="DM Sans"/>
                <a:ea typeface="DM Sans"/>
                <a:cs typeface="DM Sans"/>
                <a:sym typeface="DM Sans"/>
              </a:rPr>
              <a:t>. No tenemos el control sobre estos estudiantes, pero sí es importante que aclares que la clase se debe seguir con normalidad, e invitarlos a que codeen contigo y aclaren sus dudas en el momento (de lo contrario será incómodo o molesto para tus tutores o para ti)</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6" name="Shape 266"/>
        <p:cNvGrpSpPr/>
        <p:nvPr/>
      </p:nvGrpSpPr>
      <p:grpSpPr>
        <a:xfrm>
          <a:off x="0" y="0"/>
          <a:ext cx="0" cy="0"/>
          <a:chOff x="0" y="0"/>
          <a:chExt cx="0" cy="0"/>
        </a:xfrm>
      </p:grpSpPr>
      <p:sp>
        <p:nvSpPr>
          <p:cNvPr id="267" name="Google Shape;267;p8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8" name="Google Shape;268;p8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9" name="Google Shape;269;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8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8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5" name="Shape 285"/>
        <p:cNvGrpSpPr/>
        <p:nvPr/>
      </p:nvGrpSpPr>
      <p:grpSpPr>
        <a:xfrm>
          <a:off x="0" y="0"/>
          <a:ext cx="0" cy="0"/>
          <a:chOff x="0" y="0"/>
          <a:chExt cx="0" cy="0"/>
        </a:xfrm>
      </p:grpSpPr>
      <p:pic>
        <p:nvPicPr>
          <p:cNvPr id="286" name="Google Shape;286;p9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87" name="Shape 287"/>
        <p:cNvGrpSpPr/>
        <p:nvPr/>
      </p:nvGrpSpPr>
      <p:grpSpPr>
        <a:xfrm>
          <a:off x="0" y="0"/>
          <a:ext cx="0" cy="0"/>
          <a:chOff x="0" y="0"/>
          <a:chExt cx="0" cy="0"/>
        </a:xfrm>
      </p:grpSpPr>
      <p:pic>
        <p:nvPicPr>
          <p:cNvPr id="288" name="Google Shape;288;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 name="Shape 291"/>
        <p:cNvGrpSpPr/>
        <p:nvPr/>
      </p:nvGrpSpPr>
      <p:grpSpPr>
        <a:xfrm>
          <a:off x="0" y="0"/>
          <a:ext cx="0" cy="0"/>
          <a:chOff x="0" y="0"/>
          <a:chExt cx="0" cy="0"/>
        </a:xfrm>
      </p:grpSpPr>
      <p:sp>
        <p:nvSpPr>
          <p:cNvPr id="292" name="Google Shape;292;p9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4" name="Google Shape;29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95" name="Shape 295"/>
        <p:cNvGrpSpPr/>
        <p:nvPr/>
      </p:nvGrpSpPr>
      <p:grpSpPr>
        <a:xfrm>
          <a:off x="0" y="0"/>
          <a:ext cx="0" cy="0"/>
          <a:chOff x="0" y="0"/>
          <a:chExt cx="0" cy="0"/>
        </a:xfrm>
      </p:grpSpPr>
      <p:pic>
        <p:nvPicPr>
          <p:cNvPr id="296" name="Google Shape;296;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theme" Target="../theme/theme1.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2" name="Shape 262"/>
        <p:cNvGrpSpPr/>
        <p:nvPr/>
      </p:nvGrpSpPr>
      <p:grpSpPr>
        <a:xfrm>
          <a:off x="0" y="0"/>
          <a:ext cx="0" cy="0"/>
          <a:chOff x="0" y="0"/>
          <a:chExt cx="0" cy="0"/>
        </a:xfrm>
      </p:grpSpPr>
      <p:sp>
        <p:nvSpPr>
          <p:cNvPr id="263" name="Google Shape;263;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4" name="Google Shape;264;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65" name="Google Shape;26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image" Target="../media/image64.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8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90.png"/><Relationship Id="rId5"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 Id="rId3" Type="http://schemas.openxmlformats.org/officeDocument/2006/relationships/image" Target="../media/image88.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94.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92.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 Id="rId3" Type="http://schemas.openxmlformats.org/officeDocument/2006/relationships/image" Target="../media/image82.png"/><Relationship Id="rId4" Type="http://schemas.openxmlformats.org/officeDocument/2006/relationships/image" Target="../media/image22.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slide" Target="/ppt/slides/slide8.xml"/><Relationship Id="rId6" Type="http://schemas.openxmlformats.org/officeDocument/2006/relationships/slide" Target="/ppt/slides/slide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4.xml"/><Relationship Id="rId3"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6.xml"/><Relationship Id="rId3" Type="http://schemas.openxmlformats.org/officeDocument/2006/relationships/image" Target="../media/image79.png"/><Relationship Id="rId4" Type="http://schemas.openxmlformats.org/officeDocument/2006/relationships/image" Target="../media/image95.png"/><Relationship Id="rId5"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9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302" name="Google Shape;302;p95"/>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303" name="Google Shape;303;p95"/>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4"/>
          <p:cNvSpPr txBox="1"/>
          <p:nvPr/>
        </p:nvSpPr>
        <p:spPr>
          <a:xfrm>
            <a:off x="457725" y="529625"/>
            <a:ext cx="812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Aplicación chat con websocket</a:t>
            </a:r>
            <a:endParaRPr b="1" i="0" sz="4000" u="none" cap="none" strike="noStrike">
              <a:solidFill>
                <a:schemeClr val="dk1"/>
              </a:solidFill>
              <a:latin typeface="DM Sans"/>
              <a:ea typeface="DM Sans"/>
              <a:cs typeface="DM Sans"/>
              <a:sym typeface="DM Sans"/>
            </a:endParaRPr>
          </a:p>
        </p:txBody>
      </p:sp>
      <p:sp>
        <p:nvSpPr>
          <p:cNvPr id="398" name="Google Shape;398;p104"/>
          <p:cNvSpPr txBox="1"/>
          <p:nvPr/>
        </p:nvSpPr>
        <p:spPr>
          <a:xfrm>
            <a:off x="457725" y="1392225"/>
            <a:ext cx="7826400" cy="286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aprendimos la clase pasada, las aplicaciones de websocket son bastante amplias. Una de las mejores formas de comprender su aplicación, es realizando un chat comunitario.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Nuestro chat comunitario contará con: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Una vista que cuente con un formulario para poder identificarse. El usuario podrá elegir el nombre de usuario con el cual aparecerá en el chat.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Un cuadro de input sobre el cual el usuario podrá escribir el mensaje.</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Un panel donde todos los usuarios conectados podrán visualizar los mensajes en tiempo real</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Una vez desarrollada esta aplicación, subiremos nuestro código a glitch.com, para que todos puedan utilizarlo.</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5"/>
          <p:cNvSpPr txBox="1"/>
          <p:nvPr/>
        </p:nvSpPr>
        <p:spPr>
          <a:xfrm>
            <a:off x="670750" y="712425"/>
            <a:ext cx="8129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500">
              <a:solidFill>
                <a:schemeClr val="dk1"/>
              </a:solidFill>
              <a:latin typeface="DM Sans"/>
              <a:ea typeface="DM Sans"/>
              <a:cs typeface="DM Sans"/>
              <a:sym typeface="DM Sans"/>
            </a:endParaRPr>
          </a:p>
        </p:txBody>
      </p:sp>
      <p:sp>
        <p:nvSpPr>
          <p:cNvPr id="404" name="Google Shape;404;p105"/>
          <p:cNvSpPr txBox="1"/>
          <p:nvPr/>
        </p:nvSpPr>
        <p:spPr>
          <a:xfrm>
            <a:off x="1285200" y="1863750"/>
            <a:ext cx="6573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latin typeface="DM Sans"/>
                <a:ea typeface="DM Sans"/>
                <a:cs typeface="DM Sans"/>
                <a:sym typeface="DM Sans"/>
              </a:rPr>
              <a:t>Comencemos el proyecto </a:t>
            </a:r>
            <a:r>
              <a:rPr b="1" i="1" lang="es" sz="4000">
                <a:latin typeface="DM Sans"/>
                <a:ea typeface="DM Sans"/>
                <a:cs typeface="DM Sans"/>
                <a:sym typeface="DM Sans"/>
              </a:rPr>
              <a:t>from scratch</a:t>
            </a:r>
            <a:endParaRPr b="1" i="1" sz="40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06"/>
          <p:cNvSpPr txBox="1"/>
          <p:nvPr/>
        </p:nvSpPr>
        <p:spPr>
          <a:xfrm>
            <a:off x="488525" y="952450"/>
            <a:ext cx="5785500" cy="12930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Tener listo un servidor Express</a:t>
            </a:r>
            <a:endParaRPr b="1" i="0" sz="4000" u="none" cap="none" strike="noStrike">
              <a:solidFill>
                <a:schemeClr val="dk1"/>
              </a:solidFill>
              <a:latin typeface="DM Sans"/>
              <a:ea typeface="DM Sans"/>
              <a:cs typeface="DM Sans"/>
              <a:sym typeface="DM Sans"/>
            </a:endParaRPr>
          </a:p>
        </p:txBody>
      </p:sp>
      <p:sp>
        <p:nvSpPr>
          <p:cNvPr id="410" name="Google Shape;410;p106"/>
          <p:cNvSpPr txBox="1"/>
          <p:nvPr/>
        </p:nvSpPr>
        <p:spPr>
          <a:xfrm>
            <a:off x="457725" y="23133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trabajar con websockets en Express, necesitamos un servidor para que trabajen en conjunto, de manera que levantaremos un servidor express como ya lo conocemos.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la misma estructura de plantillas trabajadas con Handlebars, de manera que debemos contar con la arquitectura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estructura inicial deberá ser como lo indica la imagen</a:t>
            </a:r>
            <a:endParaRPr sz="1350">
              <a:latin typeface="DM Sans"/>
              <a:ea typeface="DM Sans"/>
              <a:cs typeface="DM Sans"/>
              <a:sym typeface="DM Sans"/>
            </a:endParaRPr>
          </a:p>
        </p:txBody>
      </p:sp>
      <p:pic>
        <p:nvPicPr>
          <p:cNvPr id="411" name="Google Shape;411;p106"/>
          <p:cNvPicPr preferRelativeResize="0"/>
          <p:nvPr/>
        </p:nvPicPr>
        <p:blipFill>
          <a:blip r:embed="rId3">
            <a:alphaModFix/>
          </a:blip>
          <a:stretch>
            <a:fillRect/>
          </a:stretch>
        </p:blipFill>
        <p:spPr>
          <a:xfrm>
            <a:off x="5915625" y="1156877"/>
            <a:ext cx="2241150" cy="3107275"/>
          </a:xfrm>
          <a:prstGeom prst="rect">
            <a:avLst/>
          </a:prstGeom>
          <a:noFill/>
          <a:ln>
            <a:noFill/>
          </a:ln>
        </p:spPr>
      </p:pic>
      <p:grpSp>
        <p:nvGrpSpPr>
          <p:cNvPr id="412" name="Google Shape;412;p106"/>
          <p:cNvGrpSpPr/>
          <p:nvPr/>
        </p:nvGrpSpPr>
        <p:grpSpPr>
          <a:xfrm>
            <a:off x="457343" y="468286"/>
            <a:ext cx="431074" cy="431074"/>
            <a:chOff x="7605951" y="217673"/>
            <a:chExt cx="738900" cy="738900"/>
          </a:xfrm>
        </p:grpSpPr>
        <p:sp>
          <p:nvSpPr>
            <p:cNvPr id="413" name="Google Shape;413;p10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10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15" name="Google Shape;415;p106"/>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07"/>
          <p:cNvSpPr txBox="1"/>
          <p:nvPr/>
        </p:nvSpPr>
        <p:spPr>
          <a:xfrm>
            <a:off x="3065725" y="1863750"/>
            <a:ext cx="402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DM Sans"/>
              <a:ea typeface="DM Sans"/>
              <a:cs typeface="DM Sans"/>
              <a:sym typeface="DM Sans"/>
            </a:endParaRPr>
          </a:p>
        </p:txBody>
      </p:sp>
      <p:sp>
        <p:nvSpPr>
          <p:cNvPr id="421" name="Google Shape;421;p107"/>
          <p:cNvSpPr txBox="1"/>
          <p:nvPr/>
        </p:nvSpPr>
        <p:spPr>
          <a:xfrm>
            <a:off x="570925" y="923725"/>
            <a:ext cx="7518900" cy="711000"/>
          </a:xfrm>
          <a:prstGeom prst="rect">
            <a:avLst/>
          </a:prstGeom>
          <a:noFill/>
          <a:ln>
            <a:noFill/>
          </a:ln>
        </p:spPr>
        <p:txBody>
          <a:bodyPr anchorCtr="0" anchor="t" bIns="91425" lIns="91425" spcFirstLastPara="1" rIns="91425" wrap="square" tIns="91425">
            <a:spAutoFit/>
          </a:bodyPr>
          <a:lstStyle/>
          <a:p>
            <a:pPr indent="-469900" lvl="0" marL="457200" marR="0" rtl="0" algn="l">
              <a:lnSpc>
                <a:spcPct val="90000"/>
              </a:lnSpc>
              <a:spcBef>
                <a:spcPts val="0"/>
              </a:spcBef>
              <a:spcAft>
                <a:spcPts val="0"/>
              </a:spcAft>
              <a:buClr>
                <a:schemeClr val="dk1"/>
              </a:buClr>
              <a:buSzPts val="3800"/>
              <a:buFont typeface="DM Sans"/>
              <a:buAutoNum type="arabicPeriod" startAt="2"/>
            </a:pPr>
            <a:r>
              <a:rPr b="1" lang="es" sz="3800">
                <a:solidFill>
                  <a:schemeClr val="dk1"/>
                </a:solidFill>
                <a:latin typeface="DM Sans"/>
                <a:ea typeface="DM Sans"/>
                <a:cs typeface="DM Sans"/>
                <a:sym typeface="DM Sans"/>
              </a:rPr>
              <a:t> Realizar las instalaciones</a:t>
            </a:r>
            <a:endParaRPr b="1" i="0" sz="3800" u="none" cap="none" strike="noStrike">
              <a:solidFill>
                <a:schemeClr val="dk1"/>
              </a:solidFill>
              <a:latin typeface="DM Sans"/>
              <a:ea typeface="DM Sans"/>
              <a:cs typeface="DM Sans"/>
              <a:sym typeface="DM Sans"/>
            </a:endParaRPr>
          </a:p>
        </p:txBody>
      </p:sp>
      <p:sp>
        <p:nvSpPr>
          <p:cNvPr id="422" name="Google Shape;422;p107"/>
          <p:cNvSpPr txBox="1"/>
          <p:nvPr/>
        </p:nvSpPr>
        <p:spPr>
          <a:xfrm>
            <a:off x="850375" y="1929250"/>
            <a:ext cx="698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Una vez que tenemos la estructura de carpetas inicial, realizamos la instalación de nuestros elementos cruciales para trabajar con websockets.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Clr>
                <a:schemeClr val="accent4"/>
              </a:buClr>
              <a:buSzPts val="1400"/>
              <a:buFont typeface="DM Sans"/>
              <a:buChar char="✓"/>
            </a:pPr>
            <a:r>
              <a:rPr b="1" lang="es">
                <a:latin typeface="DM Sans"/>
                <a:ea typeface="DM Sans"/>
                <a:cs typeface="DM Sans"/>
                <a:sym typeface="DM Sans"/>
              </a:rPr>
              <a:t>express: </a:t>
            </a:r>
            <a:r>
              <a:rPr lang="es">
                <a:latin typeface="DM Sans"/>
                <a:ea typeface="DM Sans"/>
                <a:cs typeface="DM Sans"/>
                <a:sym typeface="DM Sans"/>
              </a:rPr>
              <a:t>Nuestro servidor principal.</a:t>
            </a:r>
            <a:endParaRPr>
              <a:latin typeface="DM Sans"/>
              <a:ea typeface="DM Sans"/>
              <a:cs typeface="DM Sans"/>
              <a:sym typeface="DM Sans"/>
            </a:endParaRPr>
          </a:p>
          <a:p>
            <a:pPr indent="-317500" lvl="0" marL="457200" rtl="0" algn="l">
              <a:spcBef>
                <a:spcPts val="0"/>
              </a:spcBef>
              <a:spcAft>
                <a:spcPts val="0"/>
              </a:spcAft>
              <a:buClr>
                <a:schemeClr val="accent4"/>
              </a:buClr>
              <a:buSzPts val="1400"/>
              <a:buFont typeface="DM Sans"/>
              <a:buChar char="✓"/>
            </a:pPr>
            <a:r>
              <a:rPr b="1" lang="es">
                <a:latin typeface="DM Sans"/>
                <a:ea typeface="DM Sans"/>
                <a:cs typeface="DM Sans"/>
                <a:sym typeface="DM Sans"/>
              </a:rPr>
              <a:t>express-handlebars:</a:t>
            </a:r>
            <a:r>
              <a:rPr lang="es">
                <a:latin typeface="DM Sans"/>
                <a:ea typeface="DM Sans"/>
                <a:cs typeface="DM Sans"/>
                <a:sym typeface="DM Sans"/>
              </a:rPr>
              <a:t> Para las plantillas donde colocaremos el socket de lado de cliente.</a:t>
            </a:r>
            <a:endParaRPr>
              <a:latin typeface="DM Sans"/>
              <a:ea typeface="DM Sans"/>
              <a:cs typeface="DM Sans"/>
              <a:sym typeface="DM Sans"/>
            </a:endParaRPr>
          </a:p>
          <a:p>
            <a:pPr indent="-317500" lvl="0" marL="457200" rtl="0" algn="l">
              <a:spcBef>
                <a:spcPts val="0"/>
              </a:spcBef>
              <a:spcAft>
                <a:spcPts val="0"/>
              </a:spcAft>
              <a:buClr>
                <a:schemeClr val="accent4"/>
              </a:buClr>
              <a:buSzPts val="1400"/>
              <a:buFont typeface="DM Sans"/>
              <a:buChar char="✓"/>
            </a:pPr>
            <a:r>
              <a:rPr b="1" lang="es">
                <a:latin typeface="DM Sans"/>
                <a:ea typeface="DM Sans"/>
                <a:cs typeface="DM Sans"/>
                <a:sym typeface="DM Sans"/>
              </a:rPr>
              <a:t>socket.io:</a:t>
            </a:r>
            <a:r>
              <a:rPr lang="es">
                <a:latin typeface="DM Sans"/>
                <a:ea typeface="DM Sans"/>
                <a:cs typeface="DM Sans"/>
                <a:sym typeface="DM Sans"/>
              </a:rPr>
              <a:t> Para trabajar con websockets, tanto para cliente como para servidor.</a:t>
            </a:r>
            <a:endParaRPr>
              <a:latin typeface="DM Sans"/>
              <a:ea typeface="DM Sans"/>
              <a:cs typeface="DM Sans"/>
              <a:sym typeface="DM Sans"/>
            </a:endParaRPr>
          </a:p>
        </p:txBody>
      </p:sp>
      <p:pic>
        <p:nvPicPr>
          <p:cNvPr id="423" name="Google Shape;423;p107"/>
          <p:cNvPicPr preferRelativeResize="0"/>
          <p:nvPr/>
        </p:nvPicPr>
        <p:blipFill>
          <a:blip r:embed="rId3">
            <a:alphaModFix/>
          </a:blip>
          <a:stretch>
            <a:fillRect/>
          </a:stretch>
        </p:blipFill>
        <p:spPr>
          <a:xfrm>
            <a:off x="963349" y="4165325"/>
            <a:ext cx="6315026" cy="226470"/>
          </a:xfrm>
          <a:prstGeom prst="rect">
            <a:avLst/>
          </a:prstGeom>
          <a:noFill/>
          <a:ln>
            <a:noFill/>
          </a:ln>
        </p:spPr>
      </p:pic>
      <p:grpSp>
        <p:nvGrpSpPr>
          <p:cNvPr id="424" name="Google Shape;424;p107"/>
          <p:cNvGrpSpPr/>
          <p:nvPr/>
        </p:nvGrpSpPr>
        <p:grpSpPr>
          <a:xfrm>
            <a:off x="457343" y="468286"/>
            <a:ext cx="431074" cy="431074"/>
            <a:chOff x="7605951" y="217673"/>
            <a:chExt cx="738900" cy="738900"/>
          </a:xfrm>
        </p:grpSpPr>
        <p:sp>
          <p:nvSpPr>
            <p:cNvPr id="425" name="Google Shape;425;p10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10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27" name="Google Shape;427;p107"/>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08"/>
          <p:cNvSpPr txBox="1"/>
          <p:nvPr/>
        </p:nvSpPr>
        <p:spPr>
          <a:xfrm>
            <a:off x="705450" y="838200"/>
            <a:ext cx="80463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3. </a:t>
            </a:r>
            <a:r>
              <a:rPr b="1" lang="es" sz="3000">
                <a:solidFill>
                  <a:schemeClr val="lt1"/>
                </a:solidFill>
                <a:latin typeface="DM Sans"/>
                <a:ea typeface="DM Sans"/>
                <a:cs typeface="DM Sans"/>
                <a:sym typeface="DM Sans"/>
              </a:rPr>
              <a:t>Configurando nuestro servidor express con Handlebars + socket.io</a:t>
            </a:r>
            <a:r>
              <a:rPr b="1" lang="es" sz="3000">
                <a:solidFill>
                  <a:schemeClr val="lt1"/>
                </a:solidFill>
                <a:latin typeface="DM Sans"/>
                <a:ea typeface="DM Sans"/>
                <a:cs typeface="DM Sans"/>
                <a:sym typeface="DM Sans"/>
              </a:rPr>
              <a:t> : </a:t>
            </a:r>
            <a:r>
              <a:rPr b="1" lang="es" sz="3000">
                <a:solidFill>
                  <a:schemeClr val="accent6"/>
                </a:solidFill>
                <a:latin typeface="DM Sans"/>
                <a:ea typeface="DM Sans"/>
                <a:cs typeface="DM Sans"/>
                <a:sym typeface="DM Sans"/>
              </a:rPr>
              <a:t>app.js</a:t>
            </a:r>
            <a:endParaRPr b="1" sz="3000">
              <a:solidFill>
                <a:schemeClr val="accent6"/>
              </a:solidFill>
              <a:latin typeface="DM Sans"/>
              <a:ea typeface="DM Sans"/>
              <a:cs typeface="DM Sans"/>
              <a:sym typeface="DM Sans"/>
            </a:endParaRPr>
          </a:p>
        </p:txBody>
      </p:sp>
      <p:grpSp>
        <p:nvGrpSpPr>
          <p:cNvPr id="433" name="Google Shape;433;p108"/>
          <p:cNvGrpSpPr/>
          <p:nvPr/>
        </p:nvGrpSpPr>
        <p:grpSpPr>
          <a:xfrm>
            <a:off x="457343" y="468286"/>
            <a:ext cx="431074" cy="431074"/>
            <a:chOff x="7605951" y="217673"/>
            <a:chExt cx="738900" cy="738900"/>
          </a:xfrm>
        </p:grpSpPr>
        <p:sp>
          <p:nvSpPr>
            <p:cNvPr id="434" name="Google Shape;434;p108"/>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108"/>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6" name="Google Shape;436;p108"/>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pic>
        <p:nvPicPr>
          <p:cNvPr id="437" name="Google Shape;437;p108"/>
          <p:cNvPicPr preferRelativeResize="0"/>
          <p:nvPr/>
        </p:nvPicPr>
        <p:blipFill>
          <a:blip r:embed="rId4">
            <a:alphaModFix/>
          </a:blip>
          <a:stretch>
            <a:fillRect/>
          </a:stretch>
        </p:blipFill>
        <p:spPr>
          <a:xfrm>
            <a:off x="830950" y="1933475"/>
            <a:ext cx="7185901" cy="267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443" name="Google Shape;443;p109"/>
          <p:cNvSpPr txBox="1"/>
          <p:nvPr/>
        </p:nvSpPr>
        <p:spPr>
          <a:xfrm>
            <a:off x="473350" y="1626100"/>
            <a:ext cx="81018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Seguramente estás pensando: “¿Por qué ahora socketServer se llama ‘io’?”</a:t>
            </a:r>
            <a:endParaRPr sz="23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3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El nombre, como sabrás, no influye en nada, sólo </a:t>
            </a:r>
            <a:r>
              <a:rPr b="1" lang="es" sz="2300">
                <a:solidFill>
                  <a:schemeClr val="lt1"/>
                </a:solidFill>
                <a:latin typeface="DM Sans"/>
                <a:ea typeface="DM Sans"/>
                <a:cs typeface="DM Sans"/>
                <a:sym typeface="DM Sans"/>
              </a:rPr>
              <a:t>queremos mostrarte el nombre con el que se recomienda nombrarlo “por convención”. </a:t>
            </a:r>
            <a:r>
              <a:rPr lang="es" sz="2300">
                <a:solidFill>
                  <a:schemeClr val="lt1"/>
                </a:solidFill>
                <a:latin typeface="DM Sans"/>
                <a:ea typeface="DM Sans"/>
                <a:cs typeface="DM Sans"/>
                <a:sym typeface="DM Sans"/>
              </a:rPr>
              <a:t>Es decir, queremos que te acostumbres al nombre que encontrarás en otros proyectos.</a:t>
            </a:r>
            <a:endParaRPr sz="2300">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110"/>
          <p:cNvPicPr preferRelativeResize="0"/>
          <p:nvPr/>
        </p:nvPicPr>
        <p:blipFill>
          <a:blip r:embed="rId3">
            <a:alphaModFix/>
          </a:blip>
          <a:stretch>
            <a:fillRect/>
          </a:stretch>
        </p:blipFill>
        <p:spPr>
          <a:xfrm>
            <a:off x="799375" y="2703375"/>
            <a:ext cx="7773501" cy="1740450"/>
          </a:xfrm>
          <a:prstGeom prst="rect">
            <a:avLst/>
          </a:prstGeom>
          <a:noFill/>
          <a:ln>
            <a:noFill/>
          </a:ln>
        </p:spPr>
      </p:pic>
      <p:sp>
        <p:nvSpPr>
          <p:cNvPr id="449" name="Google Shape;449;p110"/>
          <p:cNvSpPr txBox="1"/>
          <p:nvPr/>
        </p:nvSpPr>
        <p:spPr>
          <a:xfrm>
            <a:off x="1061700" y="2075250"/>
            <a:ext cx="7020600" cy="496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2000">
                <a:solidFill>
                  <a:schemeClr val="accent6"/>
                </a:solidFill>
                <a:latin typeface="DM Sans"/>
                <a:ea typeface="DM Sans"/>
                <a:cs typeface="DM Sans"/>
                <a:sym typeface="DM Sans"/>
              </a:rPr>
              <a:t>(solo válido si trabajamos con type: module)</a:t>
            </a:r>
            <a:endParaRPr sz="2000">
              <a:solidFill>
                <a:schemeClr val="accent6"/>
              </a:solidFill>
              <a:latin typeface="DM Sans"/>
              <a:ea typeface="DM Sans"/>
              <a:cs typeface="DM Sans"/>
              <a:sym typeface="DM Sans"/>
            </a:endParaRPr>
          </a:p>
          <a:p>
            <a:pPr indent="0" lvl="0" marL="0" rtl="0" algn="ctr">
              <a:spcBef>
                <a:spcPts val="0"/>
              </a:spcBef>
              <a:spcAft>
                <a:spcPts val="0"/>
              </a:spcAft>
              <a:buNone/>
            </a:pPr>
            <a:r>
              <a:t/>
            </a:r>
            <a:endParaRPr sz="100">
              <a:solidFill>
                <a:schemeClr val="accent6"/>
              </a:solidFill>
            </a:endParaRPr>
          </a:p>
        </p:txBody>
      </p:sp>
      <p:sp>
        <p:nvSpPr>
          <p:cNvPr id="450" name="Google Shape;450;p110"/>
          <p:cNvSpPr txBox="1"/>
          <p:nvPr/>
        </p:nvSpPr>
        <p:spPr>
          <a:xfrm>
            <a:off x="705450" y="838200"/>
            <a:ext cx="80463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3. </a:t>
            </a:r>
            <a:r>
              <a:rPr b="1" lang="es" sz="3000">
                <a:solidFill>
                  <a:schemeClr val="lt1"/>
                </a:solidFill>
                <a:latin typeface="DM Sans"/>
                <a:ea typeface="DM Sans"/>
                <a:cs typeface="DM Sans"/>
                <a:sym typeface="DM Sans"/>
              </a:rPr>
              <a:t>Configurando nuestro servidor express con Handlebars + socket.io</a:t>
            </a:r>
            <a:r>
              <a:rPr b="1" lang="es" sz="3000">
                <a:solidFill>
                  <a:schemeClr val="lt1"/>
                </a:solidFill>
                <a:latin typeface="DM Sans"/>
                <a:ea typeface="DM Sans"/>
                <a:cs typeface="DM Sans"/>
                <a:sym typeface="DM Sans"/>
              </a:rPr>
              <a:t> : </a:t>
            </a:r>
            <a:r>
              <a:rPr b="1" lang="es" sz="3000">
                <a:solidFill>
                  <a:schemeClr val="accent6"/>
                </a:solidFill>
                <a:latin typeface="DM Sans"/>
                <a:ea typeface="DM Sans"/>
                <a:cs typeface="DM Sans"/>
                <a:sym typeface="DM Sans"/>
              </a:rPr>
              <a:t>utils.js</a:t>
            </a:r>
            <a:endParaRPr b="1" sz="3000">
              <a:solidFill>
                <a:schemeClr val="accent6"/>
              </a:solidFill>
              <a:latin typeface="DM Sans"/>
              <a:ea typeface="DM Sans"/>
              <a:cs typeface="DM Sans"/>
              <a:sym typeface="DM Sans"/>
            </a:endParaRPr>
          </a:p>
        </p:txBody>
      </p:sp>
      <p:grpSp>
        <p:nvGrpSpPr>
          <p:cNvPr id="451" name="Google Shape;451;p110"/>
          <p:cNvGrpSpPr/>
          <p:nvPr/>
        </p:nvGrpSpPr>
        <p:grpSpPr>
          <a:xfrm>
            <a:off x="457343" y="468286"/>
            <a:ext cx="431074" cy="431074"/>
            <a:chOff x="7605951" y="217673"/>
            <a:chExt cx="738900" cy="738900"/>
          </a:xfrm>
        </p:grpSpPr>
        <p:sp>
          <p:nvSpPr>
            <p:cNvPr id="452" name="Google Shape;452;p11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11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54" name="Google Shape;454;p110"/>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11"/>
          <p:cNvSpPr txBox="1"/>
          <p:nvPr/>
        </p:nvSpPr>
        <p:spPr>
          <a:xfrm>
            <a:off x="705450" y="838200"/>
            <a:ext cx="80463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3. </a:t>
            </a:r>
            <a:r>
              <a:rPr b="1" lang="es" sz="3000">
                <a:solidFill>
                  <a:schemeClr val="lt1"/>
                </a:solidFill>
                <a:latin typeface="DM Sans"/>
                <a:ea typeface="DM Sans"/>
                <a:cs typeface="DM Sans"/>
                <a:sym typeface="DM Sans"/>
              </a:rPr>
              <a:t>Configurando nuestro servidor express con Handlebars + socket.io</a:t>
            </a:r>
            <a:r>
              <a:rPr b="1" lang="es" sz="3000">
                <a:solidFill>
                  <a:schemeClr val="lt1"/>
                </a:solidFill>
                <a:latin typeface="DM Sans"/>
                <a:ea typeface="DM Sans"/>
                <a:cs typeface="DM Sans"/>
                <a:sym typeface="DM Sans"/>
              </a:rPr>
              <a:t>: </a:t>
            </a:r>
            <a:r>
              <a:rPr b="1" lang="es" sz="3000">
                <a:solidFill>
                  <a:schemeClr val="accent6"/>
                </a:solidFill>
                <a:latin typeface="DM Sans"/>
                <a:ea typeface="DM Sans"/>
                <a:cs typeface="DM Sans"/>
                <a:sym typeface="DM Sans"/>
              </a:rPr>
              <a:t>views.router.js</a:t>
            </a:r>
            <a:endParaRPr b="1" sz="3000">
              <a:solidFill>
                <a:schemeClr val="accent6"/>
              </a:solidFill>
              <a:latin typeface="DM Sans"/>
              <a:ea typeface="DM Sans"/>
              <a:cs typeface="DM Sans"/>
              <a:sym typeface="DM Sans"/>
            </a:endParaRPr>
          </a:p>
        </p:txBody>
      </p:sp>
      <p:grpSp>
        <p:nvGrpSpPr>
          <p:cNvPr id="460" name="Google Shape;460;p111"/>
          <p:cNvGrpSpPr/>
          <p:nvPr/>
        </p:nvGrpSpPr>
        <p:grpSpPr>
          <a:xfrm>
            <a:off x="457343" y="468286"/>
            <a:ext cx="431074" cy="431074"/>
            <a:chOff x="7605951" y="217673"/>
            <a:chExt cx="738900" cy="738900"/>
          </a:xfrm>
        </p:grpSpPr>
        <p:sp>
          <p:nvSpPr>
            <p:cNvPr id="461" name="Google Shape;461;p11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11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3" name="Google Shape;463;p111"/>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pic>
        <p:nvPicPr>
          <p:cNvPr id="464" name="Google Shape;464;p111"/>
          <p:cNvPicPr preferRelativeResize="0"/>
          <p:nvPr/>
        </p:nvPicPr>
        <p:blipFill>
          <a:blip r:embed="rId4">
            <a:alphaModFix/>
          </a:blip>
          <a:stretch>
            <a:fillRect/>
          </a:stretch>
        </p:blipFill>
        <p:spPr>
          <a:xfrm>
            <a:off x="152400" y="1959700"/>
            <a:ext cx="8839200" cy="2329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112"/>
          <p:cNvPicPr preferRelativeResize="0"/>
          <p:nvPr/>
        </p:nvPicPr>
        <p:blipFill>
          <a:blip r:embed="rId3">
            <a:alphaModFix/>
          </a:blip>
          <a:stretch>
            <a:fillRect/>
          </a:stretch>
        </p:blipFill>
        <p:spPr>
          <a:xfrm>
            <a:off x="740425" y="2332575"/>
            <a:ext cx="7663149" cy="1253975"/>
          </a:xfrm>
          <a:prstGeom prst="rect">
            <a:avLst/>
          </a:prstGeom>
          <a:noFill/>
          <a:ln>
            <a:noFill/>
          </a:ln>
        </p:spPr>
      </p:pic>
      <p:sp>
        <p:nvSpPr>
          <p:cNvPr id="470" name="Google Shape;470;p112"/>
          <p:cNvSpPr txBox="1"/>
          <p:nvPr/>
        </p:nvSpPr>
        <p:spPr>
          <a:xfrm>
            <a:off x="457350" y="914400"/>
            <a:ext cx="85665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3. </a:t>
            </a:r>
            <a:r>
              <a:rPr b="1" lang="es" sz="3000">
                <a:solidFill>
                  <a:schemeClr val="lt1"/>
                </a:solidFill>
                <a:latin typeface="DM Sans"/>
                <a:ea typeface="DM Sans"/>
                <a:cs typeface="DM Sans"/>
                <a:sym typeface="DM Sans"/>
              </a:rPr>
              <a:t>Configurando nuestro servidor express con Handlebars + socket.io</a:t>
            </a:r>
            <a:r>
              <a:rPr b="1" lang="es" sz="3000">
                <a:solidFill>
                  <a:schemeClr val="lt1"/>
                </a:solidFill>
                <a:latin typeface="DM Sans"/>
                <a:ea typeface="DM Sans"/>
                <a:cs typeface="DM Sans"/>
                <a:sym typeface="DM Sans"/>
              </a:rPr>
              <a:t>: </a:t>
            </a:r>
            <a:r>
              <a:rPr b="1" lang="es" sz="3000">
                <a:solidFill>
                  <a:schemeClr val="accent6"/>
                </a:solidFill>
                <a:latin typeface="DM Sans"/>
                <a:ea typeface="DM Sans"/>
                <a:cs typeface="DM Sans"/>
                <a:sym typeface="DM Sans"/>
              </a:rPr>
              <a:t>index.handlebars</a:t>
            </a:r>
            <a:endParaRPr b="1" sz="3000">
              <a:solidFill>
                <a:schemeClr val="accent6"/>
              </a:solidFill>
              <a:latin typeface="DM Sans"/>
              <a:ea typeface="DM Sans"/>
              <a:cs typeface="DM Sans"/>
              <a:sym typeface="DM Sans"/>
            </a:endParaRPr>
          </a:p>
        </p:txBody>
      </p:sp>
      <p:grpSp>
        <p:nvGrpSpPr>
          <p:cNvPr id="471" name="Google Shape;471;p112"/>
          <p:cNvGrpSpPr/>
          <p:nvPr/>
        </p:nvGrpSpPr>
        <p:grpSpPr>
          <a:xfrm>
            <a:off x="457343" y="468286"/>
            <a:ext cx="431074" cy="431074"/>
            <a:chOff x="7605951" y="217673"/>
            <a:chExt cx="738900" cy="738900"/>
          </a:xfrm>
        </p:grpSpPr>
        <p:sp>
          <p:nvSpPr>
            <p:cNvPr id="472" name="Google Shape;472;p11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11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74" name="Google Shape;474;p112"/>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13"/>
          <p:cNvSpPr/>
          <p:nvPr/>
        </p:nvSpPr>
        <p:spPr>
          <a:xfrm>
            <a:off x="647400" y="1898275"/>
            <a:ext cx="7849200" cy="272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3"/>
          <p:cNvSpPr txBox="1"/>
          <p:nvPr/>
        </p:nvSpPr>
        <p:spPr>
          <a:xfrm>
            <a:off x="930550" y="882463"/>
            <a:ext cx="74628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4.  Agregar js a la carpeta public y a nuestro index.handlebars</a:t>
            </a:r>
            <a:endParaRPr b="1" sz="3000">
              <a:solidFill>
                <a:schemeClr val="lt1"/>
              </a:solidFill>
              <a:latin typeface="DM Sans"/>
              <a:ea typeface="DM Sans"/>
              <a:cs typeface="DM Sans"/>
              <a:sym typeface="DM Sans"/>
            </a:endParaRPr>
          </a:p>
        </p:txBody>
      </p:sp>
      <p:sp>
        <p:nvSpPr>
          <p:cNvPr id="481" name="Google Shape;481;p113"/>
          <p:cNvSpPr txBox="1"/>
          <p:nvPr/>
        </p:nvSpPr>
        <p:spPr>
          <a:xfrm>
            <a:off x="4900375" y="2100650"/>
            <a:ext cx="3355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Creamos un index.js en la carpeta public/js/ y la referenciamos en nuestro index.handlebars (línea 5)</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es" sz="1100">
                <a:latin typeface="DM Sans"/>
                <a:ea typeface="DM Sans"/>
                <a:cs typeface="DM Sans"/>
                <a:sym typeface="DM Sans"/>
              </a:rPr>
              <a:t>Como comentamos, el cliente también necesita instanciar su socket, entonces lo colocamos en un script con la sintaxis indicada en la imagen. (línea 4)</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b="1" lang="es" sz="1100">
                <a:latin typeface="DM Sans"/>
                <a:ea typeface="DM Sans"/>
                <a:cs typeface="DM Sans"/>
                <a:sym typeface="DM Sans"/>
              </a:rPr>
              <a:t>El script de socket siempre debe estar antes que el script propio</a:t>
            </a:r>
            <a:endParaRPr sz="1100">
              <a:latin typeface="DM Sans"/>
              <a:ea typeface="DM Sans"/>
              <a:cs typeface="DM Sans"/>
              <a:sym typeface="DM Sans"/>
            </a:endParaRPr>
          </a:p>
        </p:txBody>
      </p:sp>
      <p:pic>
        <p:nvPicPr>
          <p:cNvPr id="482" name="Google Shape;482;p113"/>
          <p:cNvPicPr preferRelativeResize="0"/>
          <p:nvPr/>
        </p:nvPicPr>
        <p:blipFill>
          <a:blip r:embed="rId3">
            <a:alphaModFix/>
          </a:blip>
          <a:stretch>
            <a:fillRect/>
          </a:stretch>
        </p:blipFill>
        <p:spPr>
          <a:xfrm>
            <a:off x="963100" y="1996838"/>
            <a:ext cx="3857725" cy="2530775"/>
          </a:xfrm>
          <a:prstGeom prst="rect">
            <a:avLst/>
          </a:prstGeom>
          <a:noFill/>
          <a:ln>
            <a:noFill/>
          </a:ln>
        </p:spPr>
      </p:pic>
      <p:grpSp>
        <p:nvGrpSpPr>
          <p:cNvPr id="483" name="Google Shape;483;p113"/>
          <p:cNvGrpSpPr/>
          <p:nvPr/>
        </p:nvGrpSpPr>
        <p:grpSpPr>
          <a:xfrm>
            <a:off x="457343" y="468286"/>
            <a:ext cx="431074" cy="431074"/>
            <a:chOff x="7605951" y="217673"/>
            <a:chExt cx="738900" cy="738900"/>
          </a:xfrm>
        </p:grpSpPr>
        <p:sp>
          <p:nvSpPr>
            <p:cNvPr id="484" name="Google Shape;484;p11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11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86" name="Google Shape;486;p113"/>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310" name="Google Shape;310;p9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311" name="Google Shape;311;p9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14"/>
          <p:cNvSpPr/>
          <p:nvPr/>
        </p:nvSpPr>
        <p:spPr>
          <a:xfrm>
            <a:off x="647400" y="1735400"/>
            <a:ext cx="7849200" cy="29037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4"/>
          <p:cNvSpPr txBox="1"/>
          <p:nvPr/>
        </p:nvSpPr>
        <p:spPr>
          <a:xfrm>
            <a:off x="857850" y="803325"/>
            <a:ext cx="7733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5. Levantar nuestro socket del lado del cliente en index.js</a:t>
            </a:r>
            <a:endParaRPr b="1" sz="3000">
              <a:solidFill>
                <a:schemeClr val="lt1"/>
              </a:solidFill>
              <a:latin typeface="DM Sans"/>
              <a:ea typeface="DM Sans"/>
              <a:cs typeface="DM Sans"/>
              <a:sym typeface="DM Sans"/>
            </a:endParaRPr>
          </a:p>
        </p:txBody>
      </p:sp>
      <p:pic>
        <p:nvPicPr>
          <p:cNvPr id="493" name="Google Shape;493;p114"/>
          <p:cNvPicPr preferRelativeResize="0"/>
          <p:nvPr/>
        </p:nvPicPr>
        <p:blipFill>
          <a:blip r:embed="rId3">
            <a:alphaModFix/>
          </a:blip>
          <a:stretch>
            <a:fillRect/>
          </a:stretch>
        </p:blipFill>
        <p:spPr>
          <a:xfrm>
            <a:off x="1081596" y="2474300"/>
            <a:ext cx="6980815" cy="2007650"/>
          </a:xfrm>
          <a:prstGeom prst="rect">
            <a:avLst/>
          </a:prstGeom>
          <a:noFill/>
          <a:ln>
            <a:noFill/>
          </a:ln>
        </p:spPr>
      </p:pic>
      <p:sp>
        <p:nvSpPr>
          <p:cNvPr id="494" name="Google Shape;494;p114"/>
          <p:cNvSpPr txBox="1"/>
          <p:nvPr/>
        </p:nvSpPr>
        <p:spPr>
          <a:xfrm>
            <a:off x="813600" y="1735400"/>
            <a:ext cx="751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DM Sans"/>
                <a:ea typeface="DM Sans"/>
                <a:cs typeface="DM Sans"/>
                <a:sym typeface="DM Sans"/>
              </a:rPr>
              <a:t>Una vez que hemos importado socket.io desde nuestro script de lado del cliente, podemos probar utilizándolo en nuestro archivo index.js.</a:t>
            </a:r>
            <a:endParaRPr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En este archivo index.js es donde tendremos el socket/cliente para conectar con socket/servidor</a:t>
            </a:r>
            <a:endParaRPr sz="1200">
              <a:latin typeface="DM Sans"/>
              <a:ea typeface="DM Sans"/>
              <a:cs typeface="DM Sans"/>
              <a:sym typeface="DM Sans"/>
            </a:endParaRPr>
          </a:p>
        </p:txBody>
      </p:sp>
      <p:grpSp>
        <p:nvGrpSpPr>
          <p:cNvPr id="495" name="Google Shape;495;p114"/>
          <p:cNvGrpSpPr/>
          <p:nvPr/>
        </p:nvGrpSpPr>
        <p:grpSpPr>
          <a:xfrm>
            <a:off x="457343" y="468286"/>
            <a:ext cx="431074" cy="431074"/>
            <a:chOff x="7605951" y="217673"/>
            <a:chExt cx="738900" cy="738900"/>
          </a:xfrm>
        </p:grpSpPr>
        <p:sp>
          <p:nvSpPr>
            <p:cNvPr id="496" name="Google Shape;496;p11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11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98" name="Google Shape;498;p11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15"/>
          <p:cNvSpPr txBox="1"/>
          <p:nvPr/>
        </p:nvSpPr>
        <p:spPr>
          <a:xfrm>
            <a:off x="1404863"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Comenzamos con las configuraciones: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Sweetalert2</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6"/>
          <p:cNvSpPr txBox="1"/>
          <p:nvPr/>
        </p:nvSpPr>
        <p:spPr>
          <a:xfrm>
            <a:off x="442375" y="1855950"/>
            <a:ext cx="7728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Sweetalert2 nos permitirá utilizar alertas más estéticas y con más funcionalidades. En este caso la utilizaremos para dos cosas particulares: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Para bloquear la pantalla del chat hasta que el usuario se identifique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Para notificar a los usuarios cuando alguien se conecte al chat</a:t>
            </a:r>
            <a:endParaRPr sz="1350">
              <a:latin typeface="DM Sans"/>
              <a:ea typeface="DM Sans"/>
              <a:cs typeface="DM Sans"/>
              <a:sym typeface="DM Sans"/>
            </a:endParaRPr>
          </a:p>
        </p:txBody>
      </p:sp>
      <p:pic>
        <p:nvPicPr>
          <p:cNvPr id="509" name="Google Shape;509;p116"/>
          <p:cNvPicPr preferRelativeResize="0"/>
          <p:nvPr/>
        </p:nvPicPr>
        <p:blipFill>
          <a:blip r:embed="rId3">
            <a:alphaModFix/>
          </a:blip>
          <a:stretch>
            <a:fillRect/>
          </a:stretch>
        </p:blipFill>
        <p:spPr>
          <a:xfrm>
            <a:off x="563788" y="885225"/>
            <a:ext cx="3791724" cy="738900"/>
          </a:xfrm>
          <a:prstGeom prst="rect">
            <a:avLst/>
          </a:prstGeom>
          <a:noFill/>
          <a:ln>
            <a:noFill/>
          </a:ln>
        </p:spPr>
      </p:pic>
      <p:grpSp>
        <p:nvGrpSpPr>
          <p:cNvPr id="510" name="Google Shape;510;p116"/>
          <p:cNvGrpSpPr/>
          <p:nvPr/>
        </p:nvGrpSpPr>
        <p:grpSpPr>
          <a:xfrm>
            <a:off x="195943" y="314011"/>
            <a:ext cx="431074" cy="431074"/>
            <a:chOff x="7605951" y="217673"/>
            <a:chExt cx="738900" cy="738900"/>
          </a:xfrm>
        </p:grpSpPr>
        <p:sp>
          <p:nvSpPr>
            <p:cNvPr id="511" name="Google Shape;511;p11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11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3" name="Google Shape;513;p116"/>
          <p:cNvSpPr txBox="1"/>
          <p:nvPr/>
        </p:nvSpPr>
        <p:spPr>
          <a:xfrm>
            <a:off x="669150" y="3140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117"/>
          <p:cNvPicPr preferRelativeResize="0"/>
          <p:nvPr/>
        </p:nvPicPr>
        <p:blipFill>
          <a:blip r:embed="rId3">
            <a:alphaModFix/>
          </a:blip>
          <a:stretch>
            <a:fillRect/>
          </a:stretch>
        </p:blipFill>
        <p:spPr>
          <a:xfrm>
            <a:off x="3254800" y="799450"/>
            <a:ext cx="5473300" cy="1601325"/>
          </a:xfrm>
          <a:prstGeom prst="rect">
            <a:avLst/>
          </a:prstGeom>
          <a:noFill/>
          <a:ln>
            <a:noFill/>
          </a:ln>
        </p:spPr>
      </p:pic>
      <p:sp>
        <p:nvSpPr>
          <p:cNvPr id="519" name="Google Shape;519;p117"/>
          <p:cNvSpPr txBox="1"/>
          <p:nvPr/>
        </p:nvSpPr>
        <p:spPr>
          <a:xfrm>
            <a:off x="286125" y="799450"/>
            <a:ext cx="27843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Instalamos Sweetalert en la nuestra vista “index.handlebars”</a:t>
            </a:r>
            <a:endParaRPr sz="1350">
              <a:latin typeface="DM Sans"/>
              <a:ea typeface="DM Sans"/>
              <a:cs typeface="DM Sans"/>
              <a:sym typeface="DM Sans"/>
            </a:endParaRPr>
          </a:p>
        </p:txBody>
      </p:sp>
      <p:pic>
        <p:nvPicPr>
          <p:cNvPr id="520" name="Google Shape;520;p117"/>
          <p:cNvPicPr preferRelativeResize="0"/>
          <p:nvPr/>
        </p:nvPicPr>
        <p:blipFill>
          <a:blip r:embed="rId4">
            <a:alphaModFix/>
          </a:blip>
          <a:stretch>
            <a:fillRect/>
          </a:stretch>
        </p:blipFill>
        <p:spPr>
          <a:xfrm>
            <a:off x="364300" y="2863050"/>
            <a:ext cx="4410075" cy="1685925"/>
          </a:xfrm>
          <a:prstGeom prst="rect">
            <a:avLst/>
          </a:prstGeom>
          <a:noFill/>
          <a:ln>
            <a:noFill/>
          </a:ln>
        </p:spPr>
      </p:pic>
      <p:sp>
        <p:nvSpPr>
          <p:cNvPr id="521" name="Google Shape;521;p117"/>
          <p:cNvSpPr txBox="1"/>
          <p:nvPr/>
        </p:nvSpPr>
        <p:spPr>
          <a:xfrm>
            <a:off x="5039850" y="2863050"/>
            <a:ext cx="23622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AutoNum type="arabicPeriod" startAt="2"/>
            </a:pPr>
            <a:r>
              <a:rPr lang="es" sz="1350">
                <a:latin typeface="DM Sans"/>
                <a:ea typeface="DM Sans"/>
                <a:cs typeface="DM Sans"/>
                <a:sym typeface="DM Sans"/>
              </a:rPr>
              <a:t>Utilizamos el objeto “Swal” en nuestro index.js</a:t>
            </a:r>
            <a:endParaRPr sz="1350">
              <a:latin typeface="DM Sans"/>
              <a:ea typeface="DM Sans"/>
              <a:cs typeface="DM Sans"/>
              <a:sym typeface="DM Sans"/>
            </a:endParaRPr>
          </a:p>
        </p:txBody>
      </p:sp>
      <p:grpSp>
        <p:nvGrpSpPr>
          <p:cNvPr id="522" name="Google Shape;522;p117"/>
          <p:cNvGrpSpPr/>
          <p:nvPr/>
        </p:nvGrpSpPr>
        <p:grpSpPr>
          <a:xfrm>
            <a:off x="195943" y="314011"/>
            <a:ext cx="431074" cy="431074"/>
            <a:chOff x="7605951" y="217673"/>
            <a:chExt cx="738900" cy="738900"/>
          </a:xfrm>
        </p:grpSpPr>
        <p:sp>
          <p:nvSpPr>
            <p:cNvPr id="523" name="Google Shape;523;p11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117"/>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525" name="Google Shape;525;p117"/>
          <p:cNvSpPr txBox="1"/>
          <p:nvPr/>
        </p:nvSpPr>
        <p:spPr>
          <a:xfrm>
            <a:off x="669150" y="3140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18"/>
          <p:cNvPicPr preferRelativeResize="0"/>
          <p:nvPr/>
        </p:nvPicPr>
        <p:blipFill rotWithShape="1">
          <a:blip r:embed="rId3">
            <a:alphaModFix/>
          </a:blip>
          <a:srcRect b="20375" l="0" r="0" t="0"/>
          <a:stretch/>
        </p:blipFill>
        <p:spPr>
          <a:xfrm>
            <a:off x="682675" y="1615650"/>
            <a:ext cx="7778650" cy="2884650"/>
          </a:xfrm>
          <a:prstGeom prst="rect">
            <a:avLst/>
          </a:prstGeom>
          <a:noFill/>
          <a:ln>
            <a:noFill/>
          </a:ln>
        </p:spPr>
      </p:pic>
      <p:sp>
        <p:nvSpPr>
          <p:cNvPr id="531" name="Google Shape;531;p118"/>
          <p:cNvSpPr txBox="1"/>
          <p:nvPr/>
        </p:nvSpPr>
        <p:spPr>
          <a:xfrm>
            <a:off x="474575" y="434275"/>
            <a:ext cx="8484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latin typeface="DM Sans"/>
                <a:ea typeface="DM Sans"/>
                <a:cs typeface="DM Sans"/>
                <a:sym typeface="DM Sans"/>
              </a:rPr>
              <a:t>Resultado: Una alerta presentable, profesional, y lista para customizarse</a:t>
            </a:r>
            <a:endParaRPr b="1" sz="260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19"/>
          <p:cNvSpPr txBox="1"/>
          <p:nvPr/>
        </p:nvSpPr>
        <p:spPr>
          <a:xfrm>
            <a:off x="14264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Vista de autenticación con Sweetalert2</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20"/>
          <p:cNvSpPr/>
          <p:nvPr/>
        </p:nvSpPr>
        <p:spPr>
          <a:xfrm>
            <a:off x="647400" y="1584225"/>
            <a:ext cx="7849200" cy="2922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20"/>
          <p:cNvSpPr txBox="1"/>
          <p:nvPr/>
        </p:nvSpPr>
        <p:spPr>
          <a:xfrm>
            <a:off x="647400" y="821275"/>
            <a:ext cx="854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lt1"/>
                </a:solidFill>
                <a:latin typeface="DM Sans"/>
                <a:ea typeface="DM Sans"/>
                <a:cs typeface="DM Sans"/>
                <a:sym typeface="DM Sans"/>
              </a:rPr>
              <a:t>Cambiando nuestro index.handlebars</a:t>
            </a:r>
            <a:endParaRPr b="1" i="0" sz="3000" u="none" cap="none" strike="noStrike">
              <a:solidFill>
                <a:schemeClr val="lt1"/>
              </a:solidFill>
              <a:latin typeface="DM Sans"/>
              <a:ea typeface="DM Sans"/>
              <a:cs typeface="DM Sans"/>
              <a:sym typeface="DM Sans"/>
            </a:endParaRPr>
          </a:p>
        </p:txBody>
      </p:sp>
      <p:sp>
        <p:nvSpPr>
          <p:cNvPr id="543" name="Google Shape;543;p120"/>
          <p:cNvSpPr txBox="1"/>
          <p:nvPr/>
        </p:nvSpPr>
        <p:spPr>
          <a:xfrm>
            <a:off x="789425" y="1724675"/>
            <a:ext cx="745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Configuramos nuestro archivo index.handlebars para que esta vez no nos salude solamente. Colocaremos un mensaje de bienvenida, pero colocaremos dos etiquetas adicionales.</a:t>
            </a:r>
            <a:endParaRPr sz="1300">
              <a:solidFill>
                <a:schemeClr val="dk1"/>
              </a:solidFill>
              <a:latin typeface="DM Sans"/>
              <a:ea typeface="DM Sans"/>
              <a:cs typeface="DM Sans"/>
              <a:sym typeface="DM Sans"/>
            </a:endParaRPr>
          </a:p>
        </p:txBody>
      </p:sp>
      <p:pic>
        <p:nvPicPr>
          <p:cNvPr id="544" name="Google Shape;544;p120"/>
          <p:cNvPicPr preferRelativeResize="0"/>
          <p:nvPr/>
        </p:nvPicPr>
        <p:blipFill>
          <a:blip r:embed="rId3">
            <a:alphaModFix/>
          </a:blip>
          <a:stretch>
            <a:fillRect/>
          </a:stretch>
        </p:blipFill>
        <p:spPr>
          <a:xfrm>
            <a:off x="1084728" y="2451050"/>
            <a:ext cx="6974534" cy="1720475"/>
          </a:xfrm>
          <a:prstGeom prst="rect">
            <a:avLst/>
          </a:prstGeom>
          <a:noFill/>
          <a:ln>
            <a:noFill/>
          </a:ln>
        </p:spPr>
      </p:pic>
      <p:grpSp>
        <p:nvGrpSpPr>
          <p:cNvPr id="545" name="Google Shape;545;p120"/>
          <p:cNvGrpSpPr/>
          <p:nvPr/>
        </p:nvGrpSpPr>
        <p:grpSpPr>
          <a:xfrm>
            <a:off x="195943" y="390211"/>
            <a:ext cx="431074" cy="431074"/>
            <a:chOff x="7605951" y="217673"/>
            <a:chExt cx="738900" cy="738900"/>
          </a:xfrm>
        </p:grpSpPr>
        <p:sp>
          <p:nvSpPr>
            <p:cNvPr id="546" name="Google Shape;546;p12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2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48" name="Google Shape;548;p120"/>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21"/>
          <p:cNvSpPr txBox="1"/>
          <p:nvPr/>
        </p:nvSpPr>
        <p:spPr>
          <a:xfrm>
            <a:off x="627025" y="746375"/>
            <a:ext cx="813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chemeClr val="lt1"/>
                </a:solidFill>
                <a:latin typeface="DM Sans"/>
                <a:ea typeface="DM Sans"/>
                <a:cs typeface="DM Sans"/>
                <a:sym typeface="DM Sans"/>
              </a:rPr>
              <a:t>Reestructuramos nuestro index.js para un sistema de autenticación con Sweetalert2</a:t>
            </a:r>
            <a:endParaRPr sz="3000">
              <a:solidFill>
                <a:schemeClr val="lt1"/>
              </a:solidFill>
              <a:latin typeface="DM Sans"/>
              <a:ea typeface="DM Sans"/>
              <a:cs typeface="DM Sans"/>
              <a:sym typeface="DM Sans"/>
            </a:endParaRPr>
          </a:p>
        </p:txBody>
      </p:sp>
      <p:pic>
        <p:nvPicPr>
          <p:cNvPr id="554" name="Google Shape;554;p121"/>
          <p:cNvPicPr preferRelativeResize="0"/>
          <p:nvPr/>
        </p:nvPicPr>
        <p:blipFill rotWithShape="1">
          <a:blip r:embed="rId3">
            <a:alphaModFix/>
          </a:blip>
          <a:srcRect b="4834" l="0" r="0" t="0"/>
          <a:stretch/>
        </p:blipFill>
        <p:spPr>
          <a:xfrm>
            <a:off x="1272525" y="2147325"/>
            <a:ext cx="6598951" cy="2451800"/>
          </a:xfrm>
          <a:prstGeom prst="rect">
            <a:avLst/>
          </a:prstGeom>
          <a:noFill/>
          <a:ln>
            <a:noFill/>
          </a:ln>
        </p:spPr>
      </p:pic>
      <p:grpSp>
        <p:nvGrpSpPr>
          <p:cNvPr id="555" name="Google Shape;555;p121"/>
          <p:cNvGrpSpPr/>
          <p:nvPr/>
        </p:nvGrpSpPr>
        <p:grpSpPr>
          <a:xfrm>
            <a:off x="195943" y="390211"/>
            <a:ext cx="431074" cy="431074"/>
            <a:chOff x="7605951" y="217673"/>
            <a:chExt cx="738900" cy="738900"/>
          </a:xfrm>
        </p:grpSpPr>
        <p:sp>
          <p:nvSpPr>
            <p:cNvPr id="556" name="Google Shape;556;p12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12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8" name="Google Shape;558;p121"/>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122"/>
          <p:cNvPicPr preferRelativeResize="0"/>
          <p:nvPr/>
        </p:nvPicPr>
        <p:blipFill>
          <a:blip r:embed="rId3">
            <a:alphaModFix/>
          </a:blip>
          <a:stretch>
            <a:fillRect/>
          </a:stretch>
        </p:blipFill>
        <p:spPr>
          <a:xfrm>
            <a:off x="1612950" y="1633654"/>
            <a:ext cx="5804724" cy="3074875"/>
          </a:xfrm>
          <a:prstGeom prst="rect">
            <a:avLst/>
          </a:prstGeom>
          <a:noFill/>
          <a:ln>
            <a:noFill/>
          </a:ln>
        </p:spPr>
      </p:pic>
      <p:sp>
        <p:nvSpPr>
          <p:cNvPr id="564" name="Google Shape;564;p122"/>
          <p:cNvSpPr txBox="1"/>
          <p:nvPr/>
        </p:nvSpPr>
        <p:spPr>
          <a:xfrm>
            <a:off x="1043563" y="821300"/>
            <a:ext cx="694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accent6"/>
                </a:solidFill>
                <a:latin typeface="DM Sans"/>
                <a:ea typeface="DM Sans"/>
                <a:cs typeface="DM Sans"/>
                <a:sym typeface="DM Sans"/>
              </a:rPr>
              <a:t>Vista si no me quiero identificar</a:t>
            </a:r>
            <a:endParaRPr b="1" sz="3000">
              <a:solidFill>
                <a:schemeClr val="accent6"/>
              </a:solidFill>
              <a:latin typeface="DM Sans"/>
              <a:ea typeface="DM Sans"/>
              <a:cs typeface="DM Sans"/>
              <a:sym typeface="DM Sans"/>
            </a:endParaRPr>
          </a:p>
        </p:txBody>
      </p:sp>
      <p:grpSp>
        <p:nvGrpSpPr>
          <p:cNvPr id="565" name="Google Shape;565;p122"/>
          <p:cNvGrpSpPr/>
          <p:nvPr/>
        </p:nvGrpSpPr>
        <p:grpSpPr>
          <a:xfrm>
            <a:off x="195943" y="390211"/>
            <a:ext cx="431074" cy="431074"/>
            <a:chOff x="7605951" y="217673"/>
            <a:chExt cx="738900" cy="738900"/>
          </a:xfrm>
        </p:grpSpPr>
        <p:sp>
          <p:nvSpPr>
            <p:cNvPr id="566" name="Google Shape;566;p12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12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68" name="Google Shape;568;p122"/>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123"/>
          <p:cNvPicPr preferRelativeResize="0"/>
          <p:nvPr/>
        </p:nvPicPr>
        <p:blipFill>
          <a:blip r:embed="rId3">
            <a:alphaModFix/>
          </a:blip>
          <a:stretch>
            <a:fillRect/>
          </a:stretch>
        </p:blipFill>
        <p:spPr>
          <a:xfrm>
            <a:off x="1282001" y="1794400"/>
            <a:ext cx="6580001" cy="2811724"/>
          </a:xfrm>
          <a:prstGeom prst="rect">
            <a:avLst/>
          </a:prstGeom>
          <a:noFill/>
          <a:ln>
            <a:noFill/>
          </a:ln>
        </p:spPr>
      </p:pic>
      <p:sp>
        <p:nvSpPr>
          <p:cNvPr id="574" name="Google Shape;574;p123"/>
          <p:cNvSpPr txBox="1"/>
          <p:nvPr/>
        </p:nvSpPr>
        <p:spPr>
          <a:xfrm>
            <a:off x="571225" y="669050"/>
            <a:ext cx="7985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3000">
                <a:solidFill>
                  <a:schemeClr val="lt1"/>
                </a:solidFill>
                <a:latin typeface="DM Sans"/>
                <a:ea typeface="DM Sans"/>
                <a:cs typeface="DM Sans"/>
                <a:sym typeface="DM Sans"/>
              </a:rPr>
              <a:t>Agregamos a nuestro chatBox el evento de socket</a:t>
            </a:r>
            <a:endParaRPr b="1" sz="3000">
              <a:solidFill>
                <a:schemeClr val="lt1"/>
              </a:solidFill>
              <a:latin typeface="DM Sans"/>
              <a:ea typeface="DM Sans"/>
              <a:cs typeface="DM Sans"/>
              <a:sym typeface="DM Sans"/>
            </a:endParaRPr>
          </a:p>
        </p:txBody>
      </p:sp>
      <p:grpSp>
        <p:nvGrpSpPr>
          <p:cNvPr id="575" name="Google Shape;575;p123"/>
          <p:cNvGrpSpPr/>
          <p:nvPr/>
        </p:nvGrpSpPr>
        <p:grpSpPr>
          <a:xfrm>
            <a:off x="195943" y="390211"/>
            <a:ext cx="431074" cy="431074"/>
            <a:chOff x="7605951" y="217673"/>
            <a:chExt cx="738900" cy="738900"/>
          </a:xfrm>
        </p:grpSpPr>
        <p:sp>
          <p:nvSpPr>
            <p:cNvPr id="576" name="Google Shape;576;p12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12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78" name="Google Shape;578;p123"/>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9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Aplicación chat con websocket</a:t>
            </a:r>
            <a:endParaRPr b="1" i="0" sz="4000" u="none" cap="none" strike="noStrike">
              <a:solidFill>
                <a:srgbClr val="EAFF6A"/>
              </a:solidFill>
              <a:latin typeface="DM Sans"/>
              <a:ea typeface="DM Sans"/>
              <a:cs typeface="DM Sans"/>
              <a:sym typeface="DM Sans"/>
            </a:endParaRPr>
          </a:p>
        </p:txBody>
      </p:sp>
      <p:sp>
        <p:nvSpPr>
          <p:cNvPr id="317" name="Google Shape;317;p9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11.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24"/>
          <p:cNvSpPr/>
          <p:nvPr/>
        </p:nvSpPr>
        <p:spPr>
          <a:xfrm>
            <a:off x="647400" y="1814525"/>
            <a:ext cx="7849200" cy="2691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124"/>
          <p:cNvPicPr preferRelativeResize="0"/>
          <p:nvPr/>
        </p:nvPicPr>
        <p:blipFill>
          <a:blip r:embed="rId3">
            <a:alphaModFix/>
          </a:blip>
          <a:stretch>
            <a:fillRect/>
          </a:stretch>
        </p:blipFill>
        <p:spPr>
          <a:xfrm>
            <a:off x="1070487" y="2725275"/>
            <a:ext cx="7003025" cy="1636575"/>
          </a:xfrm>
          <a:prstGeom prst="rect">
            <a:avLst/>
          </a:prstGeom>
          <a:noFill/>
          <a:ln>
            <a:noFill/>
          </a:ln>
        </p:spPr>
      </p:pic>
      <p:sp>
        <p:nvSpPr>
          <p:cNvPr id="585" name="Google Shape;585;p124"/>
          <p:cNvSpPr txBox="1"/>
          <p:nvPr/>
        </p:nvSpPr>
        <p:spPr>
          <a:xfrm>
            <a:off x="872375" y="1927625"/>
            <a:ext cx="713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Recibimos el evento “message”, guardamos el mensaje en el arreglo, e </a:t>
            </a:r>
            <a:r>
              <a:rPr b="1" lang="es" sz="1300">
                <a:solidFill>
                  <a:schemeClr val="dk1"/>
                </a:solidFill>
                <a:latin typeface="DM Sans"/>
                <a:ea typeface="DM Sans"/>
                <a:cs typeface="DM Sans"/>
                <a:sym typeface="DM Sans"/>
              </a:rPr>
              <a:t>instantáneamente</a:t>
            </a:r>
            <a:r>
              <a:rPr lang="es" sz="1300">
                <a:solidFill>
                  <a:schemeClr val="dk1"/>
                </a:solidFill>
                <a:latin typeface="DM Sans"/>
                <a:ea typeface="DM Sans"/>
                <a:cs typeface="DM Sans"/>
                <a:sym typeface="DM Sans"/>
              </a:rPr>
              <a:t> reenviamos a todos los usuarios conectados el mensaje</a:t>
            </a:r>
            <a:endParaRPr sz="1300">
              <a:solidFill>
                <a:schemeClr val="dk1"/>
              </a:solidFill>
              <a:latin typeface="DM Sans"/>
              <a:ea typeface="DM Sans"/>
              <a:cs typeface="DM Sans"/>
              <a:sym typeface="DM Sans"/>
            </a:endParaRPr>
          </a:p>
        </p:txBody>
      </p:sp>
      <p:sp>
        <p:nvSpPr>
          <p:cNvPr id="586" name="Google Shape;586;p124"/>
          <p:cNvSpPr txBox="1"/>
          <p:nvPr/>
        </p:nvSpPr>
        <p:spPr>
          <a:xfrm>
            <a:off x="571225" y="669050"/>
            <a:ext cx="7985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3000">
                <a:solidFill>
                  <a:schemeClr val="lt1"/>
                </a:solidFill>
                <a:latin typeface="DM Sans"/>
                <a:ea typeface="DM Sans"/>
                <a:cs typeface="DM Sans"/>
                <a:sym typeface="DM Sans"/>
              </a:rPr>
              <a:t>Configuramos nuestro app.js para escuchar el evento “app.js”</a:t>
            </a:r>
            <a:endParaRPr b="1" sz="3000">
              <a:solidFill>
                <a:schemeClr val="lt1"/>
              </a:solidFill>
              <a:latin typeface="DM Sans"/>
              <a:ea typeface="DM Sans"/>
              <a:cs typeface="DM Sans"/>
              <a:sym typeface="DM Sans"/>
            </a:endParaRPr>
          </a:p>
        </p:txBody>
      </p:sp>
      <p:grpSp>
        <p:nvGrpSpPr>
          <p:cNvPr id="587" name="Google Shape;587;p124"/>
          <p:cNvGrpSpPr/>
          <p:nvPr/>
        </p:nvGrpSpPr>
        <p:grpSpPr>
          <a:xfrm>
            <a:off x="195943" y="390211"/>
            <a:ext cx="431074" cy="431074"/>
            <a:chOff x="7605951" y="217673"/>
            <a:chExt cx="738900" cy="738900"/>
          </a:xfrm>
        </p:grpSpPr>
        <p:sp>
          <p:nvSpPr>
            <p:cNvPr id="588" name="Google Shape;588;p12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12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0" name="Google Shape;590;p124"/>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25"/>
          <p:cNvSpPr/>
          <p:nvPr/>
        </p:nvSpPr>
        <p:spPr>
          <a:xfrm>
            <a:off x="647400" y="2158950"/>
            <a:ext cx="7849200" cy="2499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5"/>
          <p:cNvSpPr txBox="1"/>
          <p:nvPr/>
        </p:nvSpPr>
        <p:spPr>
          <a:xfrm>
            <a:off x="551250" y="681450"/>
            <a:ext cx="84987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2800">
                <a:solidFill>
                  <a:schemeClr val="lt1"/>
                </a:solidFill>
                <a:latin typeface="DM Sans"/>
                <a:ea typeface="DM Sans"/>
                <a:cs typeface="DM Sans"/>
                <a:sym typeface="DM Sans"/>
              </a:rPr>
              <a:t>Configuramos nuevamente index.js para agregar el Listener del evento “messageLogs” y mostrarlo en la página</a:t>
            </a:r>
            <a:endParaRPr b="1" sz="2800">
              <a:solidFill>
                <a:schemeClr val="lt1"/>
              </a:solidFill>
              <a:latin typeface="DM Sans"/>
              <a:ea typeface="DM Sans"/>
              <a:cs typeface="DM Sans"/>
              <a:sym typeface="DM Sans"/>
            </a:endParaRPr>
          </a:p>
        </p:txBody>
      </p:sp>
      <p:sp>
        <p:nvSpPr>
          <p:cNvPr id="597" name="Google Shape;597;p125"/>
          <p:cNvSpPr txBox="1"/>
          <p:nvPr/>
        </p:nvSpPr>
        <p:spPr>
          <a:xfrm>
            <a:off x="761275" y="2187000"/>
            <a:ext cx="7411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Colocamos en nuestro mismo index.js un “listener” para escuchar el evento del messageLogs y lo mostramos en la etiqueta que referenciamos para colocar logs</a:t>
            </a:r>
            <a:endParaRPr sz="1300">
              <a:solidFill>
                <a:schemeClr val="dk1"/>
              </a:solidFill>
              <a:latin typeface="DM Sans"/>
              <a:ea typeface="DM Sans"/>
              <a:cs typeface="DM Sans"/>
              <a:sym typeface="DM Sans"/>
            </a:endParaRPr>
          </a:p>
        </p:txBody>
      </p:sp>
      <p:pic>
        <p:nvPicPr>
          <p:cNvPr id="598" name="Google Shape;598;p125"/>
          <p:cNvPicPr preferRelativeResize="0"/>
          <p:nvPr/>
        </p:nvPicPr>
        <p:blipFill>
          <a:blip r:embed="rId3">
            <a:alphaModFix/>
          </a:blip>
          <a:stretch>
            <a:fillRect/>
          </a:stretch>
        </p:blipFill>
        <p:spPr>
          <a:xfrm>
            <a:off x="1683025" y="2724300"/>
            <a:ext cx="5700551" cy="1859750"/>
          </a:xfrm>
          <a:prstGeom prst="rect">
            <a:avLst/>
          </a:prstGeom>
          <a:noFill/>
          <a:ln>
            <a:noFill/>
          </a:ln>
        </p:spPr>
      </p:pic>
      <p:grpSp>
        <p:nvGrpSpPr>
          <p:cNvPr id="599" name="Google Shape;599;p125"/>
          <p:cNvGrpSpPr/>
          <p:nvPr/>
        </p:nvGrpSpPr>
        <p:grpSpPr>
          <a:xfrm>
            <a:off x="195943" y="390211"/>
            <a:ext cx="431074" cy="431074"/>
            <a:chOff x="7605951" y="217673"/>
            <a:chExt cx="738900" cy="738900"/>
          </a:xfrm>
        </p:grpSpPr>
        <p:sp>
          <p:nvSpPr>
            <p:cNvPr id="600" name="Google Shape;600;p125"/>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12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2" name="Google Shape;602;p125"/>
          <p:cNvSpPr txBox="1"/>
          <p:nvPr/>
        </p:nvSpPr>
        <p:spPr>
          <a:xfrm>
            <a:off x="669150" y="3902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126"/>
          <p:cNvPicPr preferRelativeResize="0"/>
          <p:nvPr/>
        </p:nvPicPr>
        <p:blipFill>
          <a:blip r:embed="rId3">
            <a:alphaModFix/>
          </a:blip>
          <a:stretch>
            <a:fillRect/>
          </a:stretch>
        </p:blipFill>
        <p:spPr>
          <a:xfrm>
            <a:off x="1339338" y="1715050"/>
            <a:ext cx="6775826" cy="2216925"/>
          </a:xfrm>
          <a:prstGeom prst="rect">
            <a:avLst/>
          </a:prstGeom>
          <a:noFill/>
          <a:ln>
            <a:noFill/>
          </a:ln>
        </p:spPr>
      </p:pic>
      <p:sp>
        <p:nvSpPr>
          <p:cNvPr id="608" name="Google Shape;608;p126"/>
          <p:cNvSpPr txBox="1"/>
          <p:nvPr/>
        </p:nvSpPr>
        <p:spPr>
          <a:xfrm>
            <a:off x="900450" y="433325"/>
            <a:ext cx="7653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3000">
                <a:solidFill>
                  <a:schemeClr val="accent6"/>
                </a:solidFill>
                <a:latin typeface="DM Sans"/>
                <a:ea typeface="DM Sans"/>
                <a:cs typeface="DM Sans"/>
                <a:sym typeface="DM Sans"/>
              </a:rPr>
              <a:t>Resultado</a:t>
            </a:r>
            <a:r>
              <a:rPr b="1" lang="es" sz="3000">
                <a:solidFill>
                  <a:schemeClr val="accent6"/>
                </a:solidFill>
                <a:latin typeface="DM Sans"/>
                <a:ea typeface="DM Sans"/>
                <a:cs typeface="DM Sans"/>
                <a:sym typeface="DM Sans"/>
              </a:rPr>
              <a:t> </a:t>
            </a:r>
            <a:r>
              <a:rPr b="1" lang="es" sz="3000">
                <a:solidFill>
                  <a:schemeClr val="accent6"/>
                </a:solidFill>
                <a:latin typeface="DM Sans"/>
                <a:ea typeface="DM Sans"/>
                <a:cs typeface="DM Sans"/>
                <a:sym typeface="DM Sans"/>
              </a:rPr>
              <a:t>probando el chat con tres diferentes navegadores</a:t>
            </a:r>
            <a:endParaRPr b="1" sz="3000">
              <a:solidFill>
                <a:schemeClr val="accent6"/>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127"/>
          <p:cNvGrpSpPr/>
          <p:nvPr/>
        </p:nvGrpSpPr>
        <p:grpSpPr>
          <a:xfrm>
            <a:off x="4202556" y="994173"/>
            <a:ext cx="738900" cy="738900"/>
            <a:chOff x="974706" y="2467173"/>
            <a:chExt cx="738900" cy="738900"/>
          </a:xfrm>
        </p:grpSpPr>
        <p:sp>
          <p:nvSpPr>
            <p:cNvPr id="614" name="Google Shape;614;p12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5" name="Google Shape;615;p12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6" name="Google Shape;616;p12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Chat websocket ampliado</a:t>
            </a:r>
            <a:endParaRPr b="1" i="0" sz="4000" u="none" cap="none" strike="noStrike">
              <a:solidFill>
                <a:schemeClr val="dk1"/>
              </a:solidFill>
              <a:highlight>
                <a:srgbClr val="EAFF6A"/>
              </a:highlight>
              <a:latin typeface="DM Sans"/>
              <a:ea typeface="DM Sans"/>
              <a:cs typeface="DM Sans"/>
              <a:sym typeface="DM Sans"/>
            </a:endParaRPr>
          </a:p>
        </p:txBody>
      </p:sp>
      <p:sp>
        <p:nvSpPr>
          <p:cNvPr id="617" name="Google Shape;617;p12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10min</a:t>
            </a:r>
            <a:endParaRPr b="1" i="0" sz="2000" u="none" cap="none" strike="noStrike">
              <a:solidFill>
                <a:srgbClr val="83AEFB"/>
              </a:solidFill>
              <a:latin typeface="DM Sans"/>
              <a:ea typeface="DM Sans"/>
              <a:cs typeface="DM Sans"/>
              <a:sym typeface="DM Sans"/>
            </a:endParaRPr>
          </a:p>
        </p:txBody>
      </p:sp>
      <p:sp>
        <p:nvSpPr>
          <p:cNvPr id="618" name="Google Shape;618;p127"/>
          <p:cNvSpPr txBox="1"/>
          <p:nvPr/>
        </p:nvSpPr>
        <p:spPr>
          <a:xfrm>
            <a:off x="987300" y="3123213"/>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Agregando últimas características a nuestro chat con websocket</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pSp>
        <p:nvGrpSpPr>
          <p:cNvPr id="623" name="Google Shape;623;p128"/>
          <p:cNvGrpSpPr/>
          <p:nvPr/>
        </p:nvGrpSpPr>
        <p:grpSpPr>
          <a:xfrm>
            <a:off x="457347" y="468298"/>
            <a:ext cx="431074" cy="431074"/>
            <a:chOff x="974706" y="2467173"/>
            <a:chExt cx="738900" cy="738900"/>
          </a:xfrm>
        </p:grpSpPr>
        <p:sp>
          <p:nvSpPr>
            <p:cNvPr id="624" name="Google Shape;624;p12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5" name="Google Shape;625;p12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26" name="Google Shape;626;p12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Chat websocket ampliado</a:t>
            </a:r>
            <a:endParaRPr b="1" i="0" sz="4000" u="none" cap="none" strike="noStrike">
              <a:solidFill>
                <a:schemeClr val="dk1"/>
              </a:solidFill>
              <a:latin typeface="DM Sans"/>
              <a:ea typeface="DM Sans"/>
              <a:cs typeface="DM Sans"/>
              <a:sym typeface="DM Sans"/>
            </a:endParaRPr>
          </a:p>
        </p:txBody>
      </p:sp>
      <p:pic>
        <p:nvPicPr>
          <p:cNvPr id="627" name="Google Shape;627;p12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28" name="Google Shape;628;p128"/>
          <p:cNvSpPr txBox="1"/>
          <p:nvPr/>
        </p:nvSpPr>
        <p:spPr>
          <a:xfrm>
            <a:off x="559275" y="2281738"/>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base en el servidor con chat de websocket que se ha desarrollado. Crear nuevos eventos para que: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el usuario se autentique correctamente, el servidor le mande los logs de todo el chat.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el usuario se autentique correctamente, todos los demás usuarios (menos el que se acaba de registrar) reciban una notificación indicando qué usuario se acaba de conectar. (utiliza Swal toast).</a:t>
            </a:r>
            <a:endParaRPr sz="1350">
              <a:latin typeface="DM Sans"/>
              <a:ea typeface="DM Sans"/>
              <a:cs typeface="DM Sans"/>
              <a:sym typeface="DM Sans"/>
            </a:endParaRPr>
          </a:p>
        </p:txBody>
      </p:sp>
      <p:sp>
        <p:nvSpPr>
          <p:cNvPr id="629" name="Google Shape;629;p12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630" name="Google Shape;630;p128"/>
          <p:cNvPicPr preferRelativeResize="0"/>
          <p:nvPr/>
        </p:nvPicPr>
        <p:blipFill rotWithShape="1">
          <a:blip r:embed="rId5">
            <a:alphaModFix/>
          </a:blip>
          <a:srcRect b="0" l="8412" r="6095" t="0"/>
          <a:stretch/>
        </p:blipFill>
        <p:spPr>
          <a:xfrm>
            <a:off x="5686850" y="2281750"/>
            <a:ext cx="3175725" cy="1133475"/>
          </a:xfrm>
          <a:prstGeom prst="rect">
            <a:avLst/>
          </a:prstGeom>
          <a:noFill/>
          <a:ln>
            <a:noFill/>
          </a:ln>
        </p:spPr>
      </p:pic>
      <p:sp>
        <p:nvSpPr>
          <p:cNvPr id="631" name="Google Shape;631;p128"/>
          <p:cNvSpPr txBox="1"/>
          <p:nvPr/>
        </p:nvSpPr>
        <p:spPr>
          <a:xfrm>
            <a:off x="5638150" y="3343750"/>
            <a:ext cx="358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Apoyo: Así es como se debe ver la estructura genérica de un Toast. </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2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37" name="Google Shape;637;p12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0"/>
          <p:cNvSpPr txBox="1"/>
          <p:nvPr/>
        </p:nvSpPr>
        <p:spPr>
          <a:xfrm>
            <a:off x="983825" y="1925250"/>
            <a:ext cx="73188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Nuestro primer deploy con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Glitch.com</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¿Deploy?</a:t>
            </a:r>
            <a:endParaRPr b="1" i="0" sz="3500" u="none" cap="none" strike="noStrike">
              <a:solidFill>
                <a:schemeClr val="lt1"/>
              </a:solidFill>
              <a:latin typeface="DM Sans"/>
              <a:ea typeface="DM Sans"/>
              <a:cs typeface="DM Sans"/>
              <a:sym typeface="DM Sans"/>
            </a:endParaRPr>
          </a:p>
        </p:txBody>
      </p:sp>
      <p:sp>
        <p:nvSpPr>
          <p:cNvPr id="649" name="Google Shape;649;p131"/>
          <p:cNvSpPr txBox="1"/>
          <p:nvPr/>
        </p:nvSpPr>
        <p:spPr>
          <a:xfrm>
            <a:off x="927200" y="1585400"/>
            <a:ext cx="4630500" cy="2678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Hacer “Deploy” de nuestra aplicación, significa que ésta pueda estar accesible para el uso general de todos los usuarios que tengan acceso al link donde resida nuestro servidor.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Actualmente nuestra aplicación vive en </a:t>
            </a:r>
            <a:r>
              <a:rPr b="1" lang="es" sz="1350">
                <a:latin typeface="DM Sans"/>
                <a:ea typeface="DM Sans"/>
                <a:cs typeface="DM Sans"/>
                <a:sym typeface="DM Sans"/>
              </a:rPr>
              <a:t>localhost</a:t>
            </a:r>
            <a:r>
              <a:rPr lang="es" sz="1350">
                <a:latin typeface="DM Sans"/>
                <a:ea typeface="DM Sans"/>
                <a:cs typeface="DM Sans"/>
                <a:sym typeface="DM Sans"/>
              </a:rPr>
              <a:t>, que, como indica el nombre, es </a:t>
            </a:r>
            <a:r>
              <a:rPr b="1" lang="es" sz="1350">
                <a:latin typeface="DM Sans"/>
                <a:ea typeface="DM Sans"/>
                <a:cs typeface="DM Sans"/>
                <a:sym typeface="DM Sans"/>
              </a:rPr>
              <a:t>sólo local, sólo para mí</a:t>
            </a:r>
            <a:r>
              <a:rPr lang="es" sz="1350">
                <a:latin typeface="DM Sans"/>
                <a:ea typeface="DM Sans"/>
                <a:cs typeface="DM Sans"/>
                <a:sym typeface="DM Sans"/>
              </a:rPr>
              <a: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Una vez que nuestra aplicación haya sido desplegada, vivirá en la nube y podremos compartirla a quien nosotros queramos. </a:t>
            </a:r>
            <a:endParaRPr sz="1350">
              <a:latin typeface="DM Sans"/>
              <a:ea typeface="DM Sans"/>
              <a:cs typeface="DM Sans"/>
              <a:sym typeface="DM Sans"/>
            </a:endParaRPr>
          </a:p>
        </p:txBody>
      </p:sp>
      <p:pic>
        <p:nvPicPr>
          <p:cNvPr id="650" name="Google Shape;650;p131"/>
          <p:cNvPicPr preferRelativeResize="0"/>
          <p:nvPr/>
        </p:nvPicPr>
        <p:blipFill rotWithShape="1">
          <a:blip r:embed="rId3">
            <a:alphaModFix/>
          </a:blip>
          <a:srcRect b="20870" l="32895" r="32834" t="21839"/>
          <a:stretch/>
        </p:blipFill>
        <p:spPr>
          <a:xfrm>
            <a:off x="6364575" y="1348150"/>
            <a:ext cx="1318125" cy="1101800"/>
          </a:xfrm>
          <a:prstGeom prst="rect">
            <a:avLst/>
          </a:prstGeom>
          <a:noFill/>
          <a:ln>
            <a:noFill/>
          </a:ln>
        </p:spPr>
      </p:pic>
      <p:cxnSp>
        <p:nvCxnSpPr>
          <p:cNvPr id="651" name="Google Shape;651;p131"/>
          <p:cNvCxnSpPr>
            <a:stCxn id="650" idx="2"/>
            <a:endCxn id="652" idx="0"/>
          </p:cNvCxnSpPr>
          <p:nvPr/>
        </p:nvCxnSpPr>
        <p:spPr>
          <a:xfrm>
            <a:off x="7023637" y="2449950"/>
            <a:ext cx="0" cy="450000"/>
          </a:xfrm>
          <a:prstGeom prst="straightConnector1">
            <a:avLst/>
          </a:prstGeom>
          <a:noFill/>
          <a:ln cap="flat" cmpd="sng" w="9525">
            <a:solidFill>
              <a:schemeClr val="dk2"/>
            </a:solidFill>
            <a:prstDash val="solid"/>
            <a:round/>
            <a:headEnd len="med" w="med" type="none"/>
            <a:tailEnd len="med" w="med" type="none"/>
          </a:ln>
        </p:spPr>
      </p:cxnSp>
      <p:pic>
        <p:nvPicPr>
          <p:cNvPr id="652" name="Google Shape;652;p131"/>
          <p:cNvPicPr preferRelativeResize="0"/>
          <p:nvPr/>
        </p:nvPicPr>
        <p:blipFill>
          <a:blip r:embed="rId4">
            <a:alphaModFix/>
          </a:blip>
          <a:stretch>
            <a:fillRect/>
          </a:stretch>
        </p:blipFill>
        <p:spPr>
          <a:xfrm>
            <a:off x="5861497" y="2900050"/>
            <a:ext cx="2324280" cy="1552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3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3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¿Glitch.com?</a:t>
            </a:r>
            <a:endParaRPr b="1" i="0" sz="3500" u="none" cap="none" strike="noStrike">
              <a:solidFill>
                <a:schemeClr val="lt1"/>
              </a:solidFill>
              <a:latin typeface="DM Sans"/>
              <a:ea typeface="DM Sans"/>
              <a:cs typeface="DM Sans"/>
              <a:sym typeface="DM Sans"/>
            </a:endParaRPr>
          </a:p>
        </p:txBody>
      </p:sp>
      <p:sp>
        <p:nvSpPr>
          <p:cNvPr id="659" name="Google Shape;659;p132"/>
          <p:cNvSpPr txBox="1"/>
          <p:nvPr/>
        </p:nvSpPr>
        <p:spPr>
          <a:xfrm>
            <a:off x="927200" y="1404850"/>
            <a:ext cx="46305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Glitch.com es una plataforma para hacer deploy de nuestras aplicaciones.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Glitch.com se basa en el concepto de tratar de hacer cada vez más sencilla la experiencia de hacer deploy de una aplicación.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bien no es lo más recomendado para deploys profesionales, nos servirá para entender el concepto y aplicarlo en nuestro chat.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Podemos conectarlo a nuestro repositorio de Github.</a:t>
            </a:r>
            <a:endParaRPr sz="1350">
              <a:latin typeface="DM Sans"/>
              <a:ea typeface="DM Sans"/>
              <a:cs typeface="DM Sans"/>
              <a:sym typeface="DM Sans"/>
            </a:endParaRPr>
          </a:p>
        </p:txBody>
      </p:sp>
      <p:pic>
        <p:nvPicPr>
          <p:cNvPr id="660" name="Google Shape;660;p132"/>
          <p:cNvPicPr preferRelativeResize="0"/>
          <p:nvPr/>
        </p:nvPicPr>
        <p:blipFill rotWithShape="1">
          <a:blip r:embed="rId3">
            <a:alphaModFix/>
          </a:blip>
          <a:srcRect b="0" l="2976" r="16799" t="0"/>
          <a:stretch/>
        </p:blipFill>
        <p:spPr>
          <a:xfrm>
            <a:off x="5493500" y="1789525"/>
            <a:ext cx="2833701" cy="1854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33"/>
          <p:cNvSpPr txBox="1"/>
          <p:nvPr/>
        </p:nvSpPr>
        <p:spPr>
          <a:xfrm>
            <a:off x="14881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Proceso de deploy de nuestra aplicación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98"/>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323" name="Google Shape;323;p98"/>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324" name="Google Shape;324;p98"/>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325" name="Google Shape;325;p9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326" name="Google Shape;326;p98"/>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10</a:t>
            </a:r>
            <a:endParaRPr i="0" sz="1600" u="none" cap="none" strike="noStrike">
              <a:solidFill>
                <a:schemeClr val="lt1"/>
              </a:solidFill>
              <a:latin typeface="DM Sans"/>
              <a:ea typeface="DM Sans"/>
              <a:cs typeface="DM Sans"/>
              <a:sym typeface="DM Sans"/>
            </a:endParaRPr>
          </a:p>
        </p:txBody>
      </p:sp>
      <p:cxnSp>
        <p:nvCxnSpPr>
          <p:cNvPr id="327" name="Google Shape;327;p98"/>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28" name="Google Shape;328;p98"/>
          <p:cNvSpPr txBox="1"/>
          <p:nvPr/>
        </p:nvSpPr>
        <p:spPr>
          <a:xfrm>
            <a:off x="1470013" y="19820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Websockets</a:t>
            </a:r>
            <a:endParaRPr b="1" i="0" sz="1500" u="none" cap="none" strike="noStrike">
              <a:solidFill>
                <a:srgbClr val="999999"/>
              </a:solidFill>
              <a:latin typeface="DM Sans"/>
              <a:ea typeface="DM Sans"/>
              <a:cs typeface="DM Sans"/>
              <a:sym typeface="DM Sans"/>
            </a:endParaRPr>
          </a:p>
        </p:txBody>
      </p:sp>
      <p:sp>
        <p:nvSpPr>
          <p:cNvPr id="329" name="Google Shape;329;p98"/>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11</a:t>
            </a:r>
            <a:endParaRPr b="1" i="0" sz="1600" u="none" cap="none" strike="noStrike">
              <a:solidFill>
                <a:srgbClr val="FFFFFF"/>
              </a:solidFill>
              <a:latin typeface="DM Sans"/>
              <a:ea typeface="DM Sans"/>
              <a:cs typeface="DM Sans"/>
              <a:sym typeface="DM Sans"/>
            </a:endParaRPr>
          </a:p>
        </p:txBody>
      </p:sp>
      <p:cxnSp>
        <p:nvCxnSpPr>
          <p:cNvPr id="330" name="Google Shape;330;p98"/>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331" name="Google Shape;331;p98"/>
          <p:cNvSpPr txBox="1"/>
          <p:nvPr/>
        </p:nvSpPr>
        <p:spPr>
          <a:xfrm>
            <a:off x="3698075" y="19085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Aplicación chat con websockets</a:t>
            </a:r>
            <a:endParaRPr b="1" sz="1500">
              <a:solidFill>
                <a:srgbClr val="EAFF6A"/>
              </a:solidFill>
              <a:latin typeface="DM Sans"/>
              <a:ea typeface="DM Sans"/>
              <a:cs typeface="DM Sans"/>
              <a:sym typeface="DM Sans"/>
            </a:endParaRPr>
          </a:p>
        </p:txBody>
      </p:sp>
      <p:cxnSp>
        <p:nvCxnSpPr>
          <p:cNvPr id="332" name="Google Shape;332;p98"/>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333" name="Google Shape;333;p98"/>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334" name="Google Shape;334;p98"/>
          <p:cNvSpPr txBox="1"/>
          <p:nvPr/>
        </p:nvSpPr>
        <p:spPr>
          <a:xfrm>
            <a:off x="3796176" y="2732100"/>
            <a:ext cx="1732500" cy="1600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Desarrollo de chat con websockets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298450" lvl="0" marL="457200" marR="0" rtl="0" algn="l">
              <a:lnSpc>
                <a:spcPct val="100000"/>
              </a:lnSpc>
              <a:spcBef>
                <a:spcPts val="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6"/>
              </a:rPr>
              <a:t>Deploy de nuestra primera aplicación con glitch.com</a:t>
            </a:r>
            <a:endParaRPr sz="1100">
              <a:solidFill>
                <a:schemeClr val="lt1"/>
              </a:solidFill>
              <a:latin typeface="DM Sans"/>
              <a:ea typeface="DM Sans"/>
              <a:cs typeface="DM Sans"/>
              <a:sym typeface="DM Sans"/>
            </a:endParaRPr>
          </a:p>
        </p:txBody>
      </p:sp>
      <p:sp>
        <p:nvSpPr>
          <p:cNvPr id="335" name="Google Shape;335;p98"/>
          <p:cNvSpPr txBox="1"/>
          <p:nvPr/>
        </p:nvSpPr>
        <p:spPr>
          <a:xfrm>
            <a:off x="1537475" y="2732100"/>
            <a:ext cx="1778400" cy="1431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Características de un websocket</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298450" lvl="0" marL="457200" rtl="0" algn="l">
              <a:spcBef>
                <a:spcPts val="0"/>
              </a:spcBef>
              <a:spcAft>
                <a:spcPts val="0"/>
              </a:spcAft>
              <a:buClr>
                <a:schemeClr val="accent4"/>
              </a:buClr>
              <a:buSzPts val="1100"/>
              <a:buFont typeface="DM Sans"/>
              <a:buChar char="✓"/>
            </a:pPr>
            <a:r>
              <a:rPr lang="es" sz="1100">
                <a:solidFill>
                  <a:srgbClr val="999999"/>
                </a:solidFill>
                <a:latin typeface="DM Sans"/>
                <a:ea typeface="DM Sans"/>
                <a:cs typeface="DM Sans"/>
                <a:sym typeface="DM Sans"/>
              </a:rPr>
              <a:t>Implementación de websocket en el servidor</a:t>
            </a:r>
            <a:endParaRPr sz="1100">
              <a:solidFill>
                <a:srgbClr val="999999"/>
              </a:solidFill>
              <a:latin typeface="DM Sans"/>
              <a:ea typeface="DM Sans"/>
              <a:cs typeface="DM Sans"/>
              <a:sym typeface="DM Sans"/>
            </a:endParaRPr>
          </a:p>
        </p:txBody>
      </p:sp>
      <p:pic>
        <p:nvPicPr>
          <p:cNvPr id="336" name="Google Shape;336;p98"/>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37" name="Google Shape;337;p98"/>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12</a:t>
            </a:r>
            <a:endParaRPr i="0" sz="1600" u="none" cap="none" strike="noStrike">
              <a:solidFill>
                <a:schemeClr val="lt1"/>
              </a:solidFill>
              <a:latin typeface="DM Sans"/>
              <a:ea typeface="DM Sans"/>
              <a:cs typeface="DM Sans"/>
              <a:sym typeface="DM Sans"/>
            </a:endParaRPr>
          </a:p>
        </p:txBody>
      </p:sp>
      <p:cxnSp>
        <p:nvCxnSpPr>
          <p:cNvPr id="338" name="Google Shape;338;p98"/>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39" name="Google Shape;339;p98"/>
          <p:cNvSpPr txBox="1"/>
          <p:nvPr/>
        </p:nvSpPr>
        <p:spPr>
          <a:xfrm>
            <a:off x="5953713" y="19820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MongoDB</a:t>
            </a:r>
            <a:endParaRPr b="1" i="0" sz="1500" u="none" cap="none" strike="noStrike">
              <a:solidFill>
                <a:srgbClr val="999999"/>
              </a:solidFill>
              <a:latin typeface="DM Sans"/>
              <a:ea typeface="DM Sans"/>
              <a:cs typeface="DM Sans"/>
              <a:sym typeface="DM Sans"/>
            </a:endParaRPr>
          </a:p>
        </p:txBody>
      </p:sp>
      <p:cxnSp>
        <p:nvCxnSpPr>
          <p:cNvPr id="340" name="Google Shape;340;p98"/>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341" name="Google Shape;341;p98"/>
          <p:cNvSpPr txBox="1"/>
          <p:nvPr/>
        </p:nvSpPr>
        <p:spPr>
          <a:xfrm>
            <a:off x="6008375" y="2643050"/>
            <a:ext cx="17784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Concepto de Base de datos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Bases de datos relacionales y no relacionales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Concepto e instalación de MongoDB</a:t>
            </a:r>
            <a:endParaRPr sz="1200">
              <a:solidFill>
                <a:srgbClr val="999999"/>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34"/>
          <p:cNvSpPr txBox="1"/>
          <p:nvPr/>
        </p:nvSpPr>
        <p:spPr>
          <a:xfrm>
            <a:off x="488525" y="952450"/>
            <a:ext cx="7816200" cy="12930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Subir nuestro código a un repositorio de Github</a:t>
            </a:r>
            <a:endParaRPr b="1" i="0" sz="4000" u="none" cap="none" strike="noStrike">
              <a:solidFill>
                <a:schemeClr val="dk1"/>
              </a:solidFill>
              <a:latin typeface="DM Sans"/>
              <a:ea typeface="DM Sans"/>
              <a:cs typeface="DM Sans"/>
              <a:sym typeface="DM Sans"/>
            </a:endParaRPr>
          </a:p>
        </p:txBody>
      </p:sp>
      <p:sp>
        <p:nvSpPr>
          <p:cNvPr id="671" name="Google Shape;671;p134"/>
          <p:cNvSpPr txBox="1"/>
          <p:nvPr/>
        </p:nvSpPr>
        <p:spPr>
          <a:xfrm>
            <a:off x="417550" y="2423800"/>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Glitch.com, así como cualquier otro sistema decente de deploy, es muy amigable con gestores de repositorios, de manera que la mejor forma de entregar a Glitch.com nuestro proyecto, será si éste ya vive en un repositorio.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repositorio debe ser público para que Glitch.com pueda acceder a éste.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Recuerda no subir los node_modules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Recuerda incluir el script “start” en package.json </a:t>
            </a:r>
            <a:endParaRPr sz="1350">
              <a:latin typeface="DM Sans"/>
              <a:ea typeface="DM Sans"/>
              <a:cs typeface="DM Sans"/>
              <a:sym typeface="DM Sans"/>
            </a:endParaRPr>
          </a:p>
        </p:txBody>
      </p:sp>
      <p:grpSp>
        <p:nvGrpSpPr>
          <p:cNvPr id="672" name="Google Shape;672;p134"/>
          <p:cNvGrpSpPr/>
          <p:nvPr/>
        </p:nvGrpSpPr>
        <p:grpSpPr>
          <a:xfrm>
            <a:off x="457343" y="468286"/>
            <a:ext cx="431074" cy="431074"/>
            <a:chOff x="7605951" y="217673"/>
            <a:chExt cx="738900" cy="738900"/>
          </a:xfrm>
        </p:grpSpPr>
        <p:sp>
          <p:nvSpPr>
            <p:cNvPr id="673" name="Google Shape;673;p13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13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75" name="Google Shape;675;p13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76" name="Google Shape;676;p134"/>
          <p:cNvPicPr preferRelativeResize="0"/>
          <p:nvPr/>
        </p:nvPicPr>
        <p:blipFill>
          <a:blip r:embed="rId4">
            <a:alphaModFix/>
          </a:blip>
          <a:stretch>
            <a:fillRect/>
          </a:stretch>
        </p:blipFill>
        <p:spPr>
          <a:xfrm>
            <a:off x="5210700" y="2678675"/>
            <a:ext cx="3788850" cy="154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35"/>
          <p:cNvSpPr txBox="1"/>
          <p:nvPr/>
        </p:nvSpPr>
        <p:spPr>
          <a:xfrm>
            <a:off x="3065725" y="1863750"/>
            <a:ext cx="402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DM Sans"/>
              <a:ea typeface="DM Sans"/>
              <a:cs typeface="DM Sans"/>
              <a:sym typeface="DM Sans"/>
            </a:endParaRPr>
          </a:p>
        </p:txBody>
      </p:sp>
      <p:sp>
        <p:nvSpPr>
          <p:cNvPr id="682" name="Google Shape;682;p135"/>
          <p:cNvSpPr txBox="1"/>
          <p:nvPr/>
        </p:nvSpPr>
        <p:spPr>
          <a:xfrm>
            <a:off x="570925" y="923725"/>
            <a:ext cx="7518900" cy="1237500"/>
          </a:xfrm>
          <a:prstGeom prst="rect">
            <a:avLst/>
          </a:prstGeom>
          <a:noFill/>
          <a:ln>
            <a:noFill/>
          </a:ln>
        </p:spPr>
        <p:txBody>
          <a:bodyPr anchorCtr="0" anchor="t" bIns="91425" lIns="91425" spcFirstLastPara="1" rIns="91425" wrap="square" tIns="91425">
            <a:spAutoFit/>
          </a:bodyPr>
          <a:lstStyle/>
          <a:p>
            <a:pPr indent="-469900" lvl="0" marL="457200" marR="0" rtl="0" algn="l">
              <a:lnSpc>
                <a:spcPct val="90000"/>
              </a:lnSpc>
              <a:spcBef>
                <a:spcPts val="0"/>
              </a:spcBef>
              <a:spcAft>
                <a:spcPts val="0"/>
              </a:spcAft>
              <a:buClr>
                <a:schemeClr val="dk1"/>
              </a:buClr>
              <a:buSzPts val="3800"/>
              <a:buFont typeface="DM Sans"/>
              <a:buAutoNum type="arabicPeriod" startAt="2"/>
            </a:pPr>
            <a:r>
              <a:rPr b="1" lang="es" sz="3800">
                <a:solidFill>
                  <a:schemeClr val="dk1"/>
                </a:solidFill>
                <a:latin typeface="DM Sans"/>
                <a:ea typeface="DM Sans"/>
                <a:cs typeface="DM Sans"/>
                <a:sym typeface="DM Sans"/>
              </a:rPr>
              <a:t>Crear una cuenta en Glitch.com</a:t>
            </a:r>
            <a:endParaRPr b="1" i="0" sz="3800" u="none" cap="none" strike="noStrike">
              <a:solidFill>
                <a:schemeClr val="dk1"/>
              </a:solidFill>
              <a:latin typeface="DM Sans"/>
              <a:ea typeface="DM Sans"/>
              <a:cs typeface="DM Sans"/>
              <a:sym typeface="DM Sans"/>
            </a:endParaRPr>
          </a:p>
        </p:txBody>
      </p:sp>
      <p:sp>
        <p:nvSpPr>
          <p:cNvPr id="683" name="Google Shape;683;p135"/>
          <p:cNvSpPr txBox="1"/>
          <p:nvPr/>
        </p:nvSpPr>
        <p:spPr>
          <a:xfrm>
            <a:off x="509000" y="2082100"/>
            <a:ext cx="731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El proceso es bastante sencillo, una vez que hayamos finalizado el proceso de registro y tengamos lista nuestra cuenta de glitch.com, visualizaremos el siguiente panel:</a:t>
            </a:r>
            <a:endParaRPr>
              <a:latin typeface="DM Sans"/>
              <a:ea typeface="DM Sans"/>
              <a:cs typeface="DM Sans"/>
              <a:sym typeface="DM Sans"/>
            </a:endParaRPr>
          </a:p>
        </p:txBody>
      </p:sp>
      <p:grpSp>
        <p:nvGrpSpPr>
          <p:cNvPr id="684" name="Google Shape;684;p135"/>
          <p:cNvGrpSpPr/>
          <p:nvPr/>
        </p:nvGrpSpPr>
        <p:grpSpPr>
          <a:xfrm>
            <a:off x="457343" y="468286"/>
            <a:ext cx="431074" cy="431074"/>
            <a:chOff x="7605951" y="217673"/>
            <a:chExt cx="738900" cy="738900"/>
          </a:xfrm>
        </p:grpSpPr>
        <p:sp>
          <p:nvSpPr>
            <p:cNvPr id="685" name="Google Shape;685;p135"/>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13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7" name="Google Shape;687;p135"/>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88" name="Google Shape;688;p135"/>
          <p:cNvPicPr preferRelativeResize="0"/>
          <p:nvPr/>
        </p:nvPicPr>
        <p:blipFill>
          <a:blip r:embed="rId4">
            <a:alphaModFix/>
          </a:blip>
          <a:stretch>
            <a:fillRect/>
          </a:stretch>
        </p:blipFill>
        <p:spPr>
          <a:xfrm>
            <a:off x="152400" y="3320725"/>
            <a:ext cx="8839202" cy="4855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36"/>
          <p:cNvSpPr txBox="1"/>
          <p:nvPr/>
        </p:nvSpPr>
        <p:spPr>
          <a:xfrm>
            <a:off x="488525" y="952450"/>
            <a:ext cx="5785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Crear un nuevo proyecto a partir de Github</a:t>
            </a:r>
            <a:endParaRPr b="1" i="0" sz="4000" u="none" cap="none" strike="noStrike">
              <a:solidFill>
                <a:schemeClr val="dk1"/>
              </a:solidFill>
              <a:latin typeface="DM Sans"/>
              <a:ea typeface="DM Sans"/>
              <a:cs typeface="DM Sans"/>
              <a:sym typeface="DM Sans"/>
            </a:endParaRPr>
          </a:p>
        </p:txBody>
      </p:sp>
      <p:sp>
        <p:nvSpPr>
          <p:cNvPr id="694" name="Google Shape;694;p136"/>
          <p:cNvSpPr txBox="1"/>
          <p:nvPr/>
        </p:nvSpPr>
        <p:spPr>
          <a:xfrm>
            <a:off x="417550" y="2899300"/>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Al dar click en “new project” nos deplegará una lista de plantillas de proyectos. Seleccionaremos el botón de abajo “Import from Github”.</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Posteriormente, colocaremos el link que apunta a nuestro repositorio de Github.</a:t>
            </a:r>
            <a:endParaRPr sz="1350">
              <a:latin typeface="DM Sans"/>
              <a:ea typeface="DM Sans"/>
              <a:cs typeface="DM Sans"/>
              <a:sym typeface="DM Sans"/>
            </a:endParaRPr>
          </a:p>
        </p:txBody>
      </p:sp>
      <p:grpSp>
        <p:nvGrpSpPr>
          <p:cNvPr id="695" name="Google Shape;695;p136"/>
          <p:cNvGrpSpPr/>
          <p:nvPr/>
        </p:nvGrpSpPr>
        <p:grpSpPr>
          <a:xfrm>
            <a:off x="457343" y="468286"/>
            <a:ext cx="431074" cy="431074"/>
            <a:chOff x="7605951" y="217673"/>
            <a:chExt cx="738900" cy="738900"/>
          </a:xfrm>
        </p:grpSpPr>
        <p:sp>
          <p:nvSpPr>
            <p:cNvPr id="696" name="Google Shape;696;p13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13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98" name="Google Shape;698;p136"/>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99" name="Google Shape;699;p136"/>
          <p:cNvPicPr preferRelativeResize="0"/>
          <p:nvPr/>
        </p:nvPicPr>
        <p:blipFill>
          <a:blip r:embed="rId4">
            <a:alphaModFix/>
          </a:blip>
          <a:stretch>
            <a:fillRect/>
          </a:stretch>
        </p:blipFill>
        <p:spPr>
          <a:xfrm>
            <a:off x="5986781" y="540400"/>
            <a:ext cx="2142393" cy="406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37"/>
          <p:cNvSpPr txBox="1"/>
          <p:nvPr/>
        </p:nvSpPr>
        <p:spPr>
          <a:xfrm>
            <a:off x="705450" y="838200"/>
            <a:ext cx="80463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Glitch.com comenzará a crear el proyecto y ajustarlo</a:t>
            </a:r>
            <a:endParaRPr b="1" sz="3000">
              <a:solidFill>
                <a:schemeClr val="accent6"/>
              </a:solidFill>
              <a:latin typeface="DM Sans"/>
              <a:ea typeface="DM Sans"/>
              <a:cs typeface="DM Sans"/>
              <a:sym typeface="DM Sans"/>
            </a:endParaRPr>
          </a:p>
        </p:txBody>
      </p:sp>
      <p:grpSp>
        <p:nvGrpSpPr>
          <p:cNvPr id="705" name="Google Shape;705;p137"/>
          <p:cNvGrpSpPr/>
          <p:nvPr/>
        </p:nvGrpSpPr>
        <p:grpSpPr>
          <a:xfrm>
            <a:off x="457343" y="468286"/>
            <a:ext cx="431074" cy="431074"/>
            <a:chOff x="7605951" y="217673"/>
            <a:chExt cx="738900" cy="738900"/>
          </a:xfrm>
        </p:grpSpPr>
        <p:sp>
          <p:nvSpPr>
            <p:cNvPr id="706" name="Google Shape;706;p13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13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08" name="Google Shape;708;p137"/>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pic>
        <p:nvPicPr>
          <p:cNvPr id="709" name="Google Shape;709;p137"/>
          <p:cNvPicPr preferRelativeResize="0"/>
          <p:nvPr/>
        </p:nvPicPr>
        <p:blipFill>
          <a:blip r:embed="rId4">
            <a:alphaModFix/>
          </a:blip>
          <a:stretch>
            <a:fillRect/>
          </a:stretch>
        </p:blipFill>
        <p:spPr>
          <a:xfrm>
            <a:off x="2104813" y="1898100"/>
            <a:ext cx="5247572" cy="2984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38"/>
          <p:cNvPicPr preferRelativeResize="0"/>
          <p:nvPr/>
        </p:nvPicPr>
        <p:blipFill>
          <a:blip r:embed="rId3">
            <a:alphaModFix/>
          </a:blip>
          <a:stretch>
            <a:fillRect/>
          </a:stretch>
        </p:blipFill>
        <p:spPr>
          <a:xfrm>
            <a:off x="2029975" y="1394150"/>
            <a:ext cx="5084050" cy="3407775"/>
          </a:xfrm>
          <a:prstGeom prst="rect">
            <a:avLst/>
          </a:prstGeom>
          <a:noFill/>
          <a:ln>
            <a:noFill/>
          </a:ln>
        </p:spPr>
      </p:pic>
      <p:sp>
        <p:nvSpPr>
          <p:cNvPr id="715" name="Google Shape;715;p138"/>
          <p:cNvSpPr txBox="1"/>
          <p:nvPr/>
        </p:nvSpPr>
        <p:spPr>
          <a:xfrm>
            <a:off x="464825" y="183400"/>
            <a:ext cx="83670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3000">
                <a:solidFill>
                  <a:schemeClr val="accent6"/>
                </a:solidFill>
                <a:latin typeface="DM Sans"/>
                <a:ea typeface="DM Sans"/>
                <a:cs typeface="DM Sans"/>
                <a:sym typeface="DM Sans"/>
              </a:rPr>
              <a:t>Revisa que el status esté bien, en caso contrario, revisar los LOGS</a:t>
            </a:r>
            <a:endParaRPr b="1" sz="3000">
              <a:solidFill>
                <a:schemeClr val="accent6"/>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39"/>
          <p:cNvSpPr/>
          <p:nvPr/>
        </p:nvSpPr>
        <p:spPr>
          <a:xfrm>
            <a:off x="647400" y="1871475"/>
            <a:ext cx="7849200" cy="272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9"/>
          <p:cNvSpPr txBox="1"/>
          <p:nvPr/>
        </p:nvSpPr>
        <p:spPr>
          <a:xfrm>
            <a:off x="913050" y="907163"/>
            <a:ext cx="74628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Tal vez hubo un error…</a:t>
            </a:r>
            <a:endParaRPr b="1" sz="3000">
              <a:solidFill>
                <a:schemeClr val="lt1"/>
              </a:solidFill>
              <a:latin typeface="DM Sans"/>
              <a:ea typeface="DM Sans"/>
              <a:cs typeface="DM Sans"/>
              <a:sym typeface="DM Sans"/>
            </a:endParaRPr>
          </a:p>
        </p:txBody>
      </p:sp>
      <p:sp>
        <p:nvSpPr>
          <p:cNvPr id="722" name="Google Shape;722;p139"/>
          <p:cNvSpPr txBox="1"/>
          <p:nvPr/>
        </p:nvSpPr>
        <p:spPr>
          <a:xfrm>
            <a:off x="4900375" y="2176850"/>
            <a:ext cx="3355500" cy="118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00">
                <a:solidFill>
                  <a:srgbClr val="121212"/>
                </a:solidFill>
                <a:latin typeface="DM Sans"/>
                <a:ea typeface="DM Sans"/>
                <a:cs typeface="DM Sans"/>
                <a:sym typeface="DM Sans"/>
              </a:rPr>
              <a:t>Si los logs te marcan un error, es porque seguramente el core de nodejs no es correcto, prueba cambiando desde el package.json la versión del engine de nodejs a 14.x o 15.x</a:t>
            </a:r>
            <a:endParaRPr sz="1100">
              <a:solidFill>
                <a:srgbClr val="121212"/>
              </a:solidFill>
              <a:latin typeface="DM Sans"/>
              <a:ea typeface="DM Sans"/>
              <a:cs typeface="DM Sans"/>
              <a:sym typeface="DM Sans"/>
            </a:endParaRPr>
          </a:p>
        </p:txBody>
      </p:sp>
      <p:grpSp>
        <p:nvGrpSpPr>
          <p:cNvPr id="723" name="Google Shape;723;p139"/>
          <p:cNvGrpSpPr/>
          <p:nvPr/>
        </p:nvGrpSpPr>
        <p:grpSpPr>
          <a:xfrm>
            <a:off x="369868" y="410761"/>
            <a:ext cx="431074" cy="431074"/>
            <a:chOff x="7605951" y="217673"/>
            <a:chExt cx="738900" cy="738900"/>
          </a:xfrm>
        </p:grpSpPr>
        <p:sp>
          <p:nvSpPr>
            <p:cNvPr id="724" name="Google Shape;724;p13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13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26" name="Google Shape;726;p139"/>
          <p:cNvSpPr txBox="1"/>
          <p:nvPr/>
        </p:nvSpPr>
        <p:spPr>
          <a:xfrm>
            <a:off x="867900" y="41073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pic>
        <p:nvPicPr>
          <p:cNvPr id="727" name="Google Shape;727;p139"/>
          <p:cNvPicPr preferRelativeResize="0"/>
          <p:nvPr/>
        </p:nvPicPr>
        <p:blipFill rotWithShape="1">
          <a:blip r:embed="rId4">
            <a:alphaModFix/>
          </a:blip>
          <a:srcRect b="0" l="32962" r="0" t="0"/>
          <a:stretch/>
        </p:blipFill>
        <p:spPr>
          <a:xfrm>
            <a:off x="992612" y="2222825"/>
            <a:ext cx="3454675" cy="2078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40"/>
          <p:cNvSpPr/>
          <p:nvPr/>
        </p:nvSpPr>
        <p:spPr>
          <a:xfrm>
            <a:off x="647400" y="1794875"/>
            <a:ext cx="7849200" cy="2831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0"/>
          <p:cNvSpPr txBox="1"/>
          <p:nvPr/>
        </p:nvSpPr>
        <p:spPr>
          <a:xfrm>
            <a:off x="705450" y="685800"/>
            <a:ext cx="7733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lt1"/>
                </a:solidFill>
                <a:latin typeface="DM Sans"/>
                <a:ea typeface="DM Sans"/>
                <a:cs typeface="DM Sans"/>
                <a:sym typeface="DM Sans"/>
              </a:rPr>
              <a:t>Finalmente, compartimos el link a quien queramos</a:t>
            </a:r>
            <a:endParaRPr b="1" sz="3500">
              <a:solidFill>
                <a:schemeClr val="lt1"/>
              </a:solidFill>
              <a:latin typeface="DM Sans"/>
              <a:ea typeface="DM Sans"/>
              <a:cs typeface="DM Sans"/>
              <a:sym typeface="DM Sans"/>
            </a:endParaRPr>
          </a:p>
        </p:txBody>
      </p:sp>
      <p:sp>
        <p:nvSpPr>
          <p:cNvPr id="734" name="Google Shape;734;p140"/>
          <p:cNvSpPr txBox="1"/>
          <p:nvPr/>
        </p:nvSpPr>
        <p:spPr>
          <a:xfrm>
            <a:off x="813600" y="1874950"/>
            <a:ext cx="75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Una vez que está andando el proyecto en Glitch.com, daremos click en el botón “</a:t>
            </a:r>
            <a:r>
              <a:rPr b="1" lang="es">
                <a:latin typeface="DM Sans"/>
                <a:ea typeface="DM Sans"/>
                <a:cs typeface="DM Sans"/>
                <a:sym typeface="DM Sans"/>
              </a:rPr>
              <a:t>Share</a:t>
            </a:r>
            <a:r>
              <a:rPr lang="es">
                <a:latin typeface="DM Sans"/>
                <a:ea typeface="DM Sans"/>
                <a:cs typeface="DM Sans"/>
                <a:sym typeface="DM Sans"/>
              </a:rPr>
              <a:t>”.</a:t>
            </a:r>
            <a:endParaRPr>
              <a:latin typeface="DM Sans"/>
              <a:ea typeface="DM Sans"/>
              <a:cs typeface="DM Sans"/>
              <a:sym typeface="DM Sans"/>
            </a:endParaRPr>
          </a:p>
        </p:txBody>
      </p:sp>
      <p:pic>
        <p:nvPicPr>
          <p:cNvPr id="735" name="Google Shape;735;p140"/>
          <p:cNvPicPr preferRelativeResize="0"/>
          <p:nvPr/>
        </p:nvPicPr>
        <p:blipFill>
          <a:blip r:embed="rId3">
            <a:alphaModFix/>
          </a:blip>
          <a:stretch>
            <a:fillRect/>
          </a:stretch>
        </p:blipFill>
        <p:spPr>
          <a:xfrm>
            <a:off x="893213" y="3568813"/>
            <a:ext cx="5553075" cy="904875"/>
          </a:xfrm>
          <a:prstGeom prst="rect">
            <a:avLst/>
          </a:prstGeom>
          <a:noFill/>
          <a:ln>
            <a:noFill/>
          </a:ln>
        </p:spPr>
      </p:pic>
      <p:pic>
        <p:nvPicPr>
          <p:cNvPr id="736" name="Google Shape;736;p140"/>
          <p:cNvPicPr preferRelativeResize="0"/>
          <p:nvPr/>
        </p:nvPicPr>
        <p:blipFill>
          <a:blip r:embed="rId4">
            <a:alphaModFix/>
          </a:blip>
          <a:stretch>
            <a:fillRect/>
          </a:stretch>
        </p:blipFill>
        <p:spPr>
          <a:xfrm>
            <a:off x="893222" y="2275150"/>
            <a:ext cx="7048208" cy="400200"/>
          </a:xfrm>
          <a:prstGeom prst="rect">
            <a:avLst/>
          </a:prstGeom>
          <a:noFill/>
          <a:ln>
            <a:noFill/>
          </a:ln>
        </p:spPr>
      </p:pic>
      <p:sp>
        <p:nvSpPr>
          <p:cNvPr id="737" name="Google Shape;737;p140"/>
          <p:cNvSpPr txBox="1"/>
          <p:nvPr/>
        </p:nvSpPr>
        <p:spPr>
          <a:xfrm>
            <a:off x="893225" y="2647950"/>
            <a:ext cx="751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Este nos desplegará una lista de información, dentro de la cual los </a:t>
            </a:r>
            <a:r>
              <a:rPr b="1" lang="es">
                <a:latin typeface="DM Sans"/>
                <a:ea typeface="DM Sans"/>
                <a:cs typeface="DM Sans"/>
                <a:sym typeface="DM Sans"/>
              </a:rPr>
              <a:t>project links</a:t>
            </a:r>
            <a:r>
              <a:rPr lang="es">
                <a:latin typeface="DM Sans"/>
                <a:ea typeface="DM Sans"/>
                <a:cs typeface="DM Sans"/>
                <a:sym typeface="DM Sans"/>
              </a:rPr>
              <a:t> contienen lo que nos interesa: la opción </a:t>
            </a:r>
            <a:r>
              <a:rPr b="1" lang="es">
                <a:latin typeface="DM Sans"/>
                <a:ea typeface="DM Sans"/>
                <a:cs typeface="DM Sans"/>
                <a:sym typeface="DM Sans"/>
              </a:rPr>
              <a:t>Live site</a:t>
            </a:r>
            <a:r>
              <a:rPr lang="es">
                <a:latin typeface="DM Sans"/>
                <a:ea typeface="DM Sans"/>
                <a:cs typeface="DM Sans"/>
                <a:sym typeface="DM Sans"/>
              </a:rPr>
              <a:t> es el link que hará que cualquier persona a  la que pases el link, pueda acceder al chat grupal.</a:t>
            </a:r>
            <a:endParaRPr>
              <a:latin typeface="DM Sans"/>
              <a:ea typeface="DM Sans"/>
              <a:cs typeface="DM Sans"/>
              <a:sym typeface="DM Sans"/>
            </a:endParaRPr>
          </a:p>
        </p:txBody>
      </p:sp>
      <p:grpSp>
        <p:nvGrpSpPr>
          <p:cNvPr id="738" name="Google Shape;738;p140"/>
          <p:cNvGrpSpPr/>
          <p:nvPr/>
        </p:nvGrpSpPr>
        <p:grpSpPr>
          <a:xfrm>
            <a:off x="369868" y="410761"/>
            <a:ext cx="431074" cy="431074"/>
            <a:chOff x="7605951" y="217673"/>
            <a:chExt cx="738900" cy="738900"/>
          </a:xfrm>
        </p:grpSpPr>
        <p:sp>
          <p:nvSpPr>
            <p:cNvPr id="739" name="Google Shape;739;p14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140"/>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741" name="Google Shape;741;p140"/>
          <p:cNvSpPr txBox="1"/>
          <p:nvPr/>
        </p:nvSpPr>
        <p:spPr>
          <a:xfrm>
            <a:off x="867900" y="41073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4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57" name="Google Shape;757;p143"/>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Aplicación chat con websocket</a:t>
            </a:r>
            <a:endParaRPr sz="135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Uso de sweetalert para autenticación de usuario</a:t>
            </a:r>
            <a:endParaRPr sz="135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Despliegue de nuestra aplicación con Glitch.com</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99"/>
          <p:cNvSpPr txBox="1"/>
          <p:nvPr/>
        </p:nvSpPr>
        <p:spPr>
          <a:xfrm>
            <a:off x="501450" y="10139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48" name="Google Shape;348;p99"/>
          <p:cNvSpPr txBox="1"/>
          <p:nvPr/>
        </p:nvSpPr>
        <p:spPr>
          <a:xfrm>
            <a:off x="2526075" y="1618625"/>
            <a:ext cx="4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Desarrollar una aplicación chat con websockets </a:t>
            </a:r>
            <a:endParaRPr>
              <a:solidFill>
                <a:schemeClr val="lt1"/>
              </a:solidFill>
              <a:latin typeface="DM Sans"/>
              <a:ea typeface="DM Sans"/>
              <a:cs typeface="DM Sans"/>
              <a:sym typeface="DM Sans"/>
            </a:endParaRPr>
          </a:p>
        </p:txBody>
      </p:sp>
      <p:pic>
        <p:nvPicPr>
          <p:cNvPr id="349" name="Google Shape;349;p99"/>
          <p:cNvPicPr preferRelativeResize="0"/>
          <p:nvPr/>
        </p:nvPicPr>
        <p:blipFill>
          <a:blip r:embed="rId3">
            <a:alphaModFix/>
          </a:blip>
          <a:stretch>
            <a:fillRect/>
          </a:stretch>
        </p:blipFill>
        <p:spPr>
          <a:xfrm>
            <a:off x="2173338" y="3036100"/>
            <a:ext cx="196975" cy="196975"/>
          </a:xfrm>
          <a:prstGeom prst="rect">
            <a:avLst/>
          </a:prstGeom>
          <a:noFill/>
          <a:ln>
            <a:noFill/>
          </a:ln>
        </p:spPr>
      </p:pic>
      <p:cxnSp>
        <p:nvCxnSpPr>
          <p:cNvPr id="350" name="Google Shape;350;p99"/>
          <p:cNvCxnSpPr>
            <a:stCxn id="347" idx="2"/>
            <a:endCxn id="349" idx="0"/>
          </p:cNvCxnSpPr>
          <p:nvPr/>
        </p:nvCxnSpPr>
        <p:spPr>
          <a:xfrm flipH="1" rot="-5400000">
            <a:off x="1712025" y="2476412"/>
            <a:ext cx="11190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351" name="Google Shape;351;p99"/>
          <p:cNvSpPr txBox="1"/>
          <p:nvPr/>
        </p:nvSpPr>
        <p:spPr>
          <a:xfrm>
            <a:off x="2491725" y="2826788"/>
            <a:ext cx="358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Hacer Deploy de nuestra primera aplicación utilizando Glitch.com</a:t>
            </a:r>
            <a:endParaRPr>
              <a:solidFill>
                <a:schemeClr val="lt1"/>
              </a:solidFill>
              <a:latin typeface="DM Sans"/>
              <a:ea typeface="DM Sans"/>
              <a:cs typeface="DM Sans"/>
              <a:sym typeface="DM Sans"/>
            </a:endParaRPr>
          </a:p>
        </p:txBody>
      </p:sp>
      <p:pic>
        <p:nvPicPr>
          <p:cNvPr id="352" name="Google Shape;352;p99"/>
          <p:cNvPicPr preferRelativeResize="0"/>
          <p:nvPr/>
        </p:nvPicPr>
        <p:blipFill>
          <a:blip r:embed="rId3">
            <a:alphaModFix/>
          </a:blip>
          <a:stretch>
            <a:fillRect/>
          </a:stretch>
        </p:blipFill>
        <p:spPr>
          <a:xfrm>
            <a:off x="2172738" y="2378163"/>
            <a:ext cx="196975" cy="196975"/>
          </a:xfrm>
          <a:prstGeom prst="rect">
            <a:avLst/>
          </a:prstGeom>
          <a:noFill/>
          <a:ln>
            <a:noFill/>
          </a:ln>
        </p:spPr>
      </p:pic>
      <p:sp>
        <p:nvSpPr>
          <p:cNvPr id="353" name="Google Shape;353;p99"/>
          <p:cNvSpPr txBox="1"/>
          <p:nvPr/>
        </p:nvSpPr>
        <p:spPr>
          <a:xfrm>
            <a:off x="2526075" y="2222713"/>
            <a:ext cx="445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Comprender el uso de Sweetalert como sistema de autenticación intermedio. </a:t>
            </a:r>
            <a:endParaRPr>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4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4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0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11</a:t>
            </a:r>
            <a:endParaRPr b="0" i="0" sz="1400" u="none" cap="none" strike="noStrike">
              <a:solidFill>
                <a:srgbClr val="000000"/>
              </a:solidFill>
              <a:latin typeface="DM Sans"/>
              <a:ea typeface="DM Sans"/>
              <a:cs typeface="DM Sans"/>
              <a:sym typeface="DM Sans"/>
            </a:endParaRPr>
          </a:p>
        </p:txBody>
      </p:sp>
      <p:sp>
        <p:nvSpPr>
          <p:cNvPr id="359" name="Google Shape;359;p100"/>
          <p:cNvSpPr txBox="1"/>
          <p:nvPr/>
        </p:nvSpPr>
        <p:spPr>
          <a:xfrm>
            <a:off x="5014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360" name="Google Shape;360;p100"/>
          <p:cNvSpPr txBox="1"/>
          <p:nvPr/>
        </p:nvSpPr>
        <p:spPr>
          <a:xfrm>
            <a:off x="465275" y="1561175"/>
            <a:ext cx="38346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Websocket</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Protocolo de comunicación que permite una sesión activa entre cliente y servidor</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Hanshake </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Acuerdo entre cliente y servidor que permite establecer una conexión abierta entre ambos puntos.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socket.on </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Listener de eventos que involucren a los sockets. El listener debe escuchar un evento de nombre idéntico al emitido por el otro punto</a:t>
            </a:r>
            <a:endParaRPr sz="1350">
              <a:solidFill>
                <a:schemeClr val="dk1"/>
              </a:solidFill>
              <a:latin typeface="DM Sans"/>
              <a:ea typeface="DM Sans"/>
              <a:cs typeface="DM Sans"/>
              <a:sym typeface="DM Sans"/>
            </a:endParaRPr>
          </a:p>
        </p:txBody>
      </p:sp>
      <p:sp>
        <p:nvSpPr>
          <p:cNvPr id="361" name="Google Shape;361;p100"/>
          <p:cNvSpPr txBox="1"/>
          <p:nvPr/>
        </p:nvSpPr>
        <p:spPr>
          <a:xfrm>
            <a:off x="4407775" y="1561175"/>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socket.emit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Emisor de eventos tanto para cliente como para servidor. El emisor debe emitir un evento de nombre idéntico al que se está escuchando del otro lado.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socketServer.emit</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Emisor de eventos del servidor para todos los clientes.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socket.broadcast.emit :  </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Emisor de eventos del servidor para todos los clientes, a excepción del socket raíz del cual se llama el evento.</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0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a:t>
            </a:r>
            <a:r>
              <a:rPr b="0" i="0" lang="es" sz="1600" u="none" cap="none" strike="noStrike">
                <a:solidFill>
                  <a:schemeClr val="dk1"/>
                </a:solidFill>
                <a:latin typeface="DM Sans"/>
                <a:ea typeface="DM Sans"/>
                <a:cs typeface="DM Sans"/>
                <a:sym typeface="DM Sans"/>
              </a:rPr>
              <a:t>DE</a:t>
            </a:r>
            <a:r>
              <a:rPr b="0" i="0" lang="es" sz="1600" u="none" cap="none" strike="noStrike">
                <a:solidFill>
                  <a:schemeClr val="dk1"/>
                </a:solidFill>
                <a:latin typeface="DM Sans"/>
                <a:ea typeface="DM Sans"/>
                <a:cs typeface="DM Sans"/>
                <a:sym typeface="DM Sans"/>
              </a:rPr>
              <a:t> CONCEPTOS</a:t>
            </a:r>
            <a:endParaRPr b="0" i="0" sz="1400" u="none" cap="none" strike="noStrike">
              <a:solidFill>
                <a:srgbClr val="000000"/>
              </a:solidFill>
              <a:latin typeface="DM Sans"/>
              <a:ea typeface="DM Sans"/>
              <a:cs typeface="DM Sans"/>
              <a:sym typeface="DM Sans"/>
            </a:endParaRPr>
          </a:p>
        </p:txBody>
      </p:sp>
      <p:sp>
        <p:nvSpPr>
          <p:cNvPr id="368" name="Google Shape;368;p101"/>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Servidor express</a:t>
            </a:r>
            <a:endParaRPr b="0" i="0" sz="1200" u="none" cap="none" strike="noStrike">
              <a:solidFill>
                <a:srgbClr val="222222"/>
              </a:solidFill>
              <a:latin typeface="DM Sans"/>
              <a:ea typeface="DM Sans"/>
              <a:cs typeface="DM Sans"/>
              <a:sym typeface="DM Sans"/>
            </a:endParaRPr>
          </a:p>
        </p:txBody>
      </p:sp>
      <p:sp>
        <p:nvSpPr>
          <p:cNvPr id="369" name="Google Shape;369;p101"/>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Aplicaciones websocket</a:t>
            </a:r>
            <a:endParaRPr b="0" i="0" sz="1200" u="none" cap="none" strike="noStrike">
              <a:solidFill>
                <a:srgbClr val="FFFFFF"/>
              </a:solidFill>
              <a:latin typeface="DM Sans"/>
              <a:ea typeface="DM Sans"/>
              <a:cs typeface="DM Sans"/>
              <a:sym typeface="DM Sans"/>
            </a:endParaRPr>
          </a:p>
        </p:txBody>
      </p:sp>
      <p:sp>
        <p:nvSpPr>
          <p:cNvPr id="370" name="Google Shape;370;p101"/>
          <p:cNvSpPr/>
          <p:nvPr/>
        </p:nvSpPr>
        <p:spPr>
          <a:xfrm>
            <a:off x="4310631" y="2160397"/>
            <a:ext cx="15969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Sweetalert2</a:t>
            </a:r>
            <a:endParaRPr sz="1200">
              <a:solidFill>
                <a:srgbClr val="FFFFFF"/>
              </a:solidFill>
              <a:latin typeface="DM Sans"/>
              <a:ea typeface="DM Sans"/>
              <a:cs typeface="DM Sans"/>
              <a:sym typeface="DM Sans"/>
            </a:endParaRPr>
          </a:p>
        </p:txBody>
      </p:sp>
      <p:cxnSp>
        <p:nvCxnSpPr>
          <p:cNvPr id="371" name="Google Shape;371;p101"/>
          <p:cNvCxnSpPr>
            <a:stCxn id="372" idx="3"/>
            <a:endCxn id="373" idx="1"/>
          </p:cNvCxnSpPr>
          <p:nvPr/>
        </p:nvCxnSpPr>
        <p:spPr>
          <a:xfrm>
            <a:off x="5907531" y="3244172"/>
            <a:ext cx="399900" cy="7347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74" name="Google Shape;374;p101"/>
          <p:cNvCxnSpPr>
            <a:stCxn id="369" idx="3"/>
            <a:endCxn id="368"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375" name="Google Shape;375;p101"/>
          <p:cNvCxnSpPr>
            <a:stCxn id="369" idx="3"/>
            <a:endCxn id="370" idx="1"/>
          </p:cNvCxnSpPr>
          <p:nvPr/>
        </p:nvCxnSpPr>
        <p:spPr>
          <a:xfrm>
            <a:off x="1987725" y="1743784"/>
            <a:ext cx="2322900" cy="706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76" name="Google Shape;376;p101"/>
          <p:cNvCxnSpPr>
            <a:stCxn id="370" idx="3"/>
            <a:endCxn id="377" idx="1"/>
          </p:cNvCxnSpPr>
          <p:nvPr/>
        </p:nvCxnSpPr>
        <p:spPr>
          <a:xfrm>
            <a:off x="5907531" y="2450497"/>
            <a:ext cx="399900" cy="0"/>
          </a:xfrm>
          <a:prstGeom prst="straightConnector1">
            <a:avLst/>
          </a:prstGeom>
          <a:noFill/>
          <a:ln cap="flat" cmpd="sng" w="9525">
            <a:solidFill>
              <a:srgbClr val="CCCCCC"/>
            </a:solidFill>
            <a:prstDash val="solid"/>
            <a:round/>
            <a:headEnd len="med" w="med" type="oval"/>
            <a:tailEnd len="med" w="med" type="oval"/>
          </a:ln>
        </p:spPr>
      </p:cxnSp>
      <p:pic>
        <p:nvPicPr>
          <p:cNvPr id="378" name="Google Shape;378;p101"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77" name="Google Shape;377;p101"/>
          <p:cNvSpPr/>
          <p:nvPr/>
        </p:nvSpPr>
        <p:spPr>
          <a:xfrm>
            <a:off x="6307431" y="21603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Vista de autenticación</a:t>
            </a:r>
            <a:endParaRPr b="0" i="0" sz="1200" u="none" cap="none" strike="noStrike">
              <a:solidFill>
                <a:srgbClr val="222222"/>
              </a:solidFill>
              <a:latin typeface="DM Sans"/>
              <a:ea typeface="DM Sans"/>
              <a:cs typeface="DM Sans"/>
              <a:sym typeface="DM Sans"/>
            </a:endParaRPr>
          </a:p>
        </p:txBody>
      </p:sp>
      <p:cxnSp>
        <p:nvCxnSpPr>
          <p:cNvPr id="379" name="Google Shape;379;p101"/>
          <p:cNvCxnSpPr>
            <a:stCxn id="369" idx="3"/>
            <a:endCxn id="372" idx="1"/>
          </p:cNvCxnSpPr>
          <p:nvPr/>
        </p:nvCxnSpPr>
        <p:spPr>
          <a:xfrm>
            <a:off x="1987725" y="1743784"/>
            <a:ext cx="2322900" cy="15003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72" name="Google Shape;372;p101"/>
          <p:cNvSpPr/>
          <p:nvPr/>
        </p:nvSpPr>
        <p:spPr>
          <a:xfrm>
            <a:off x="4310631" y="2954072"/>
            <a:ext cx="15969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Deploy</a:t>
            </a:r>
            <a:endParaRPr sz="1200">
              <a:solidFill>
                <a:srgbClr val="FFFFFF"/>
              </a:solidFill>
              <a:latin typeface="DM Sans"/>
              <a:ea typeface="DM Sans"/>
              <a:cs typeface="DM Sans"/>
              <a:sym typeface="DM Sans"/>
            </a:endParaRPr>
          </a:p>
        </p:txBody>
      </p:sp>
      <p:sp>
        <p:nvSpPr>
          <p:cNvPr id="380" name="Google Shape;380;p101"/>
          <p:cNvSpPr/>
          <p:nvPr/>
        </p:nvSpPr>
        <p:spPr>
          <a:xfrm>
            <a:off x="6307431" y="29540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Glitch</a:t>
            </a:r>
            <a:endParaRPr b="0" i="0" sz="1200" u="none" cap="none" strike="noStrike">
              <a:solidFill>
                <a:srgbClr val="222222"/>
              </a:solidFill>
              <a:latin typeface="DM Sans"/>
              <a:ea typeface="DM Sans"/>
              <a:cs typeface="DM Sans"/>
              <a:sym typeface="DM Sans"/>
            </a:endParaRPr>
          </a:p>
        </p:txBody>
      </p:sp>
      <p:sp>
        <p:nvSpPr>
          <p:cNvPr id="373" name="Google Shape;373;p101"/>
          <p:cNvSpPr/>
          <p:nvPr/>
        </p:nvSpPr>
        <p:spPr>
          <a:xfrm>
            <a:off x="6307431" y="36888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Repositorio GitHub</a:t>
            </a:r>
            <a:endParaRPr b="0" i="0" sz="1200" u="none" cap="none" strike="noStrike">
              <a:solidFill>
                <a:srgbClr val="222222"/>
              </a:solidFill>
              <a:latin typeface="DM Sans"/>
              <a:ea typeface="DM Sans"/>
              <a:cs typeface="DM Sans"/>
              <a:sym typeface="DM Sans"/>
            </a:endParaRPr>
          </a:p>
        </p:txBody>
      </p:sp>
      <p:cxnSp>
        <p:nvCxnSpPr>
          <p:cNvPr id="381" name="Google Shape;381;p101"/>
          <p:cNvCxnSpPr>
            <a:stCxn id="372" idx="3"/>
            <a:endCxn id="380" idx="1"/>
          </p:cNvCxnSpPr>
          <p:nvPr/>
        </p:nvCxnSpPr>
        <p:spPr>
          <a:xfrm>
            <a:off x="5907531" y="3244172"/>
            <a:ext cx="399900" cy="600"/>
          </a:xfrm>
          <a:prstGeom prst="bentConnector3">
            <a:avLst>
              <a:gd fmla="val 50000"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2"/>
          <p:cNvSpPr txBox="1"/>
          <p:nvPr/>
        </p:nvSpPr>
        <p:spPr>
          <a:xfrm>
            <a:off x="781103"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Aplicación chat con Websockets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392" name="Google Shape;392;p103"/>
          <p:cNvSpPr txBox="1"/>
          <p:nvPr/>
        </p:nvSpPr>
        <p:spPr>
          <a:xfrm>
            <a:off x="473350" y="1626100"/>
            <a:ext cx="81018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A lo largo de la cursada, encontrarás clases que son fuertemente prácticas. Esto quiere decir que la mayoría de las diapositivas </a:t>
            </a:r>
            <a:r>
              <a:rPr b="1" lang="es" sz="2300">
                <a:solidFill>
                  <a:schemeClr val="lt1"/>
                </a:solidFill>
                <a:latin typeface="DM Sans"/>
                <a:ea typeface="DM Sans"/>
                <a:cs typeface="DM Sans"/>
                <a:sym typeface="DM Sans"/>
              </a:rPr>
              <a:t>reflejan los pasos que el profesor seguirá a lo largo de la clase.</a:t>
            </a:r>
            <a:endParaRPr b="1" sz="23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br>
              <a:rPr b="1" lang="es" sz="2300">
                <a:solidFill>
                  <a:schemeClr val="lt1"/>
                </a:solidFill>
                <a:latin typeface="DM Sans"/>
                <a:ea typeface="DM Sans"/>
                <a:cs typeface="DM Sans"/>
                <a:sym typeface="DM Sans"/>
              </a:rPr>
            </a:br>
            <a:r>
              <a:rPr b="1" lang="es" sz="2300">
                <a:solidFill>
                  <a:schemeClr val="lt1"/>
                </a:solidFill>
                <a:latin typeface="DM Sans"/>
                <a:ea typeface="DM Sans"/>
                <a:cs typeface="DM Sans"/>
                <a:sym typeface="DM Sans"/>
              </a:rPr>
              <a:t>¡Continúa con toda tu atención y </a:t>
            </a:r>
            <a:r>
              <a:rPr b="1" lang="es" sz="2300">
                <a:solidFill>
                  <a:srgbClr val="EAFF6A"/>
                </a:solidFill>
                <a:latin typeface="DM Sans"/>
                <a:ea typeface="DM Sans"/>
                <a:cs typeface="DM Sans"/>
                <a:sym typeface="DM Sans"/>
              </a:rPr>
              <a:t>sigue al profesor en el código!</a:t>
            </a:r>
            <a:endParaRPr b="1" sz="23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